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268" r:id="rId3"/>
    <p:sldId id="269" r:id="rId4"/>
    <p:sldId id="270" r:id="rId5"/>
    <p:sldId id="271" r:id="rId6"/>
    <p:sldId id="310" r:id="rId7"/>
    <p:sldId id="311" r:id="rId8"/>
    <p:sldId id="312" r:id="rId9"/>
    <p:sldId id="257" r:id="rId10"/>
    <p:sldId id="258" r:id="rId11"/>
    <p:sldId id="259" r:id="rId12"/>
    <p:sldId id="260" r:id="rId13"/>
    <p:sldId id="261" r:id="rId14"/>
    <p:sldId id="262" r:id="rId15"/>
    <p:sldId id="263" r:id="rId16"/>
    <p:sldId id="264" r:id="rId17"/>
    <p:sldId id="265" r:id="rId18"/>
    <p:sldId id="266" r:id="rId19"/>
    <p:sldId id="267"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307" r:id="rId33"/>
    <p:sldId id="308" r:id="rId34"/>
    <p:sldId id="309" r:id="rId35"/>
    <p:sldId id="305" r:id="rId36"/>
    <p:sldId id="306"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9" r:id="rId73"/>
    <p:sldId id="328" r:id="rId74"/>
    <p:sldId id="327" r:id="rId75"/>
    <p:sldId id="330" r:id="rId76"/>
    <p:sldId id="331" r:id="rId77"/>
    <p:sldId id="332" r:id="rId78"/>
    <p:sldId id="333" r:id="rId79"/>
    <p:sldId id="334" r:id="rId80"/>
    <p:sldId id="340" r:id="rId81"/>
    <p:sldId id="341" r:id="rId82"/>
    <p:sldId id="335" r:id="rId83"/>
    <p:sldId id="336" r:id="rId84"/>
    <p:sldId id="337" r:id="rId85"/>
    <p:sldId id="338" r:id="rId86"/>
    <p:sldId id="339" r:id="rId87"/>
    <p:sldId id="346" r:id="rId88"/>
    <p:sldId id="342" r:id="rId89"/>
    <p:sldId id="343" r:id="rId90"/>
    <p:sldId id="344" r:id="rId91"/>
    <p:sldId id="345" r:id="rId92"/>
    <p:sldId id="347" r:id="rId93"/>
    <p:sldId id="350" r:id="rId94"/>
    <p:sldId id="348" r:id="rId95"/>
    <p:sldId id="349" r:id="rId96"/>
    <p:sldId id="353" r:id="rId97"/>
    <p:sldId id="351" r:id="rId98"/>
    <p:sldId id="352" r:id="rId99"/>
    <p:sldId id="354" r:id="rId100"/>
    <p:sldId id="355" r:id="rId101"/>
    <p:sldId id="356" r:id="rId102"/>
    <p:sldId id="357" r:id="rId103"/>
    <p:sldId id="361" r:id="rId104"/>
    <p:sldId id="358" r:id="rId105"/>
    <p:sldId id="362" r:id="rId106"/>
    <p:sldId id="360" r:id="rId107"/>
    <p:sldId id="359" r:id="rId108"/>
    <p:sldId id="363" r:id="rId109"/>
    <p:sldId id="364" r:id="rId110"/>
    <p:sldId id="365"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4" autoAdjust="0"/>
    <p:restoredTop sz="94660"/>
  </p:normalViewPr>
  <p:slideViewPr>
    <p:cSldViewPr snapToGrid="0">
      <p:cViewPr varScale="1">
        <p:scale>
          <a:sx n="69" d="100"/>
          <a:sy n="69"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F67B8-8D98-4160-99D0-3DB6994759B8}" type="datetimeFigureOut">
              <a:rPr lang="en-IN" smtClean="0"/>
              <a:t>10-02-2023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B1A61-1161-41B4-B33A-C763478B1AB0}" type="slidenum">
              <a:rPr lang="en-IN" smtClean="0"/>
              <a:t>‹#›</a:t>
            </a:fld>
            <a:endParaRPr lang="en-IN"/>
          </a:p>
        </p:txBody>
      </p:sp>
    </p:spTree>
    <p:extLst>
      <p:ext uri="{BB962C8B-B14F-4D97-AF65-F5344CB8AC3E}">
        <p14:creationId xmlns:p14="http://schemas.microsoft.com/office/powerpoint/2010/main" val="1896258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41">
            <a:extLst>
              <a:ext uri="{FF2B5EF4-FFF2-40B4-BE49-F238E27FC236}">
                <a16:creationId xmlns:a16="http://schemas.microsoft.com/office/drawing/2014/main" id="{7C4C3E1F-E8DF-F42C-A022-DE12E4D2CE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10C88FA5-8126-4AE9-A122-73A43AAA1ADE}" type="slidenum">
              <a:rPr lang="en-US" altLang="en-US"/>
              <a:pPr>
                <a:spcBef>
                  <a:spcPct val="0"/>
                </a:spcBef>
              </a:pPr>
              <a:t>32</a:t>
            </a:fld>
            <a:endParaRPr lang="en-US" altLang="en-US"/>
          </a:p>
        </p:txBody>
      </p:sp>
      <p:sp>
        <p:nvSpPr>
          <p:cNvPr id="32771" name="Text Box 1">
            <a:extLst>
              <a:ext uri="{FF2B5EF4-FFF2-40B4-BE49-F238E27FC236}">
                <a16:creationId xmlns:a16="http://schemas.microsoft.com/office/drawing/2014/main" id="{AA577EFC-49D1-19A9-7977-3BB98649AE6B}"/>
              </a:ext>
            </a:extLst>
          </p:cNvPr>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lIns="82058" tIns="41029" rIns="82058" bIns="41029" anchor="ct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endParaRPr lang="en-US" altLang="en-US" sz="2400">
              <a:latin typeface="Comic Sans MS" panose="030F0702030302020204" pitchFamily="66" charset="0"/>
            </a:endParaRPr>
          </a:p>
        </p:txBody>
      </p:sp>
      <p:sp>
        <p:nvSpPr>
          <p:cNvPr id="32772" name="Text Box 2">
            <a:extLst>
              <a:ext uri="{FF2B5EF4-FFF2-40B4-BE49-F238E27FC236}">
                <a16:creationId xmlns:a16="http://schemas.microsoft.com/office/drawing/2014/main" id="{BD172AED-8914-21BB-8699-C73D95970940}"/>
              </a:ext>
            </a:extLst>
          </p:cNvPr>
          <p:cNvSpPr>
            <a:spLocks noGrp="1" noChangeArrowheads="1"/>
          </p:cNvSpPr>
          <p:nvPr>
            <p:ph type="body"/>
          </p:nvPr>
        </p:nvSpPr>
        <p:spPr>
          <a:xfrm>
            <a:off x="685800" y="4341813"/>
            <a:ext cx="5438775" cy="4065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BE345471-F343-2617-A035-93AC00C55A5E}"/>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BCE61625-FA58-8AF6-EF69-7C1AE2F7480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http://www.opencrowd.com/assets/images/views/views_cloud-tax-lrg.png</a:t>
            </a:r>
            <a:endParaRPr lang="en-GB" altLang="en-US">
              <a:latin typeface="Times New Roman" panose="02020603050405020304" pitchFamily="18" charset="0"/>
            </a:endParaRPr>
          </a:p>
        </p:txBody>
      </p:sp>
      <p:sp>
        <p:nvSpPr>
          <p:cNvPr id="35844" name="Slide Number Placeholder 3">
            <a:extLst>
              <a:ext uri="{FF2B5EF4-FFF2-40B4-BE49-F238E27FC236}">
                <a16:creationId xmlns:a16="http://schemas.microsoft.com/office/drawing/2014/main" id="{C0632410-B0EA-B1F1-4497-9221C1B72A7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B845E35E-9D9E-4F11-8932-D6D90FF38DA1}" type="slidenum">
              <a:rPr lang="en-GB" altLang="en-US"/>
              <a:pPr>
                <a:spcBef>
                  <a:spcPct val="0"/>
                </a:spcBef>
              </a:pPr>
              <a:t>34</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25F6059A-754A-72D9-1E57-42BB21BEBEDC}"/>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E041EFE4-F2FC-ADBB-FB90-65158D5CE0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Freedom of Information == FOI</a:t>
            </a:r>
            <a:endParaRPr lang="en-GB" altLang="en-US">
              <a:latin typeface="Times New Roman" panose="02020603050405020304" pitchFamily="18" charset="0"/>
            </a:endParaRPr>
          </a:p>
        </p:txBody>
      </p:sp>
      <p:sp>
        <p:nvSpPr>
          <p:cNvPr id="43012" name="Slide Number Placeholder 3">
            <a:extLst>
              <a:ext uri="{FF2B5EF4-FFF2-40B4-BE49-F238E27FC236}">
                <a16:creationId xmlns:a16="http://schemas.microsoft.com/office/drawing/2014/main" id="{7B64C678-338C-DA78-1436-46FB5771938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35559831-F122-4663-B9B3-7F07AB7E521F}" type="slidenum">
              <a:rPr lang="en-GB" altLang="en-US"/>
              <a:pPr>
                <a:spcBef>
                  <a:spcPct val="0"/>
                </a:spcBef>
              </a:pPr>
              <a:t>36</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슬라이드 이미지 개체 틀 1"/>
          <p:cNvSpPr>
            <a:spLocks noGrp="1" noRot="1" noChangeAspect="1" noTextEdit="1"/>
          </p:cNvSpPr>
          <p:nvPr>
            <p:ph type="sldImg"/>
          </p:nvPr>
        </p:nvSpPr>
        <p:spPr>
          <a:ln/>
        </p:spPr>
      </p:sp>
      <p:sp>
        <p:nvSpPr>
          <p:cNvPr id="35843"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35844"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73113">
              <a:defRPr kumimoji="1" sz="1200">
                <a:solidFill>
                  <a:schemeClr val="tx1"/>
                </a:solidFill>
                <a:latin typeface="Times New Roman" panose="02020603050405020304" pitchFamily="18" charset="0"/>
                <a:ea typeface="돋움" panose="020B0600000101010101" pitchFamily="50" charset="-127"/>
              </a:defRPr>
            </a:lvl1pPr>
            <a:lvl2pPr marL="742950" indent="-285750" defTabSz="773113">
              <a:defRPr kumimoji="1" sz="1200">
                <a:solidFill>
                  <a:schemeClr val="tx1"/>
                </a:solidFill>
                <a:latin typeface="Times New Roman" panose="02020603050405020304" pitchFamily="18" charset="0"/>
                <a:ea typeface="돋움" panose="020B0600000101010101" pitchFamily="50" charset="-127"/>
              </a:defRPr>
            </a:lvl2pPr>
            <a:lvl3pPr marL="1143000" indent="-228600" defTabSz="773113">
              <a:defRPr kumimoji="1" sz="1200">
                <a:solidFill>
                  <a:schemeClr val="tx1"/>
                </a:solidFill>
                <a:latin typeface="Times New Roman" panose="02020603050405020304" pitchFamily="18" charset="0"/>
                <a:ea typeface="돋움" panose="020B0600000101010101" pitchFamily="50" charset="-127"/>
              </a:defRPr>
            </a:lvl3pPr>
            <a:lvl4pPr marL="1600200" indent="-228600" defTabSz="773113">
              <a:defRPr kumimoji="1" sz="1200">
                <a:solidFill>
                  <a:schemeClr val="tx1"/>
                </a:solidFill>
                <a:latin typeface="Times New Roman" panose="02020603050405020304" pitchFamily="18" charset="0"/>
                <a:ea typeface="돋움" panose="020B0600000101010101" pitchFamily="50" charset="-127"/>
              </a:defRPr>
            </a:lvl4pPr>
            <a:lvl5pPr marL="2057400" indent="-228600" defTabSz="773113">
              <a:defRPr kumimoji="1" sz="1200">
                <a:solidFill>
                  <a:schemeClr val="tx1"/>
                </a:solidFill>
                <a:latin typeface="Times New Roman" panose="02020603050405020304" pitchFamily="18" charset="0"/>
                <a:ea typeface="돋움" panose="020B0600000101010101" pitchFamily="50" charset="-127"/>
              </a:defRPr>
            </a:lvl5pPr>
            <a:lvl6pPr marL="2514600" indent="-228600" algn="ctr" defTabSz="773113"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defTabSz="773113"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defTabSz="773113"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defTabSz="773113"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fld id="{1DFBD2E7-1B0B-4D3A-BFD5-9D127C99D398}" type="slidenum">
              <a:rPr lang="en-US" altLang="ko-KR" sz="1000">
                <a:latin typeface="Arial" panose="020B0604020202020204" pitchFamily="34" charset="0"/>
              </a:rPr>
              <a:pPr/>
              <a:t>104</a:t>
            </a:fld>
            <a:endParaRPr lang="en-US" altLang="ko-KR" sz="1000">
              <a:latin typeface="Arial" panose="020B0604020202020204" pitchFamily="34" charset="0"/>
            </a:endParaRPr>
          </a:p>
        </p:txBody>
      </p:sp>
    </p:spTree>
    <p:extLst>
      <p:ext uri="{BB962C8B-B14F-4D97-AF65-F5344CB8AC3E}">
        <p14:creationId xmlns:p14="http://schemas.microsoft.com/office/powerpoint/2010/main" val="2192267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D66E-42B8-62F0-5A50-60EB09ADE9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91751C-F286-08B3-900F-FA79FF7069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353E90-B203-7FD9-20F0-64DC8386964D}"/>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5" name="Footer Placeholder 4">
            <a:extLst>
              <a:ext uri="{FF2B5EF4-FFF2-40B4-BE49-F238E27FC236}">
                <a16:creationId xmlns:a16="http://schemas.microsoft.com/office/drawing/2014/main" id="{CBB0C4CB-7DA1-596C-4972-88602E1C43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86A34A-15D6-6E03-FC97-9F26259F6A0D}"/>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344910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5F86-EDB2-94FE-4FE7-E8579CCF97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CD3967-17B4-A094-1C9B-5B43ED4367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7544C-69AC-FDA1-236A-881F6C4E87F6}"/>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5" name="Footer Placeholder 4">
            <a:extLst>
              <a:ext uri="{FF2B5EF4-FFF2-40B4-BE49-F238E27FC236}">
                <a16:creationId xmlns:a16="http://schemas.microsoft.com/office/drawing/2014/main" id="{5941DE4C-CFF3-73B1-346B-EADECAAB88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1AA098-035A-0559-8FA7-14E64F69A8CE}"/>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183047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1025AA-AECF-2C40-6ACF-717D7562D1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AC8D14-0941-8F3D-D88B-78EBE8AA88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A03E53-580D-2722-C0C3-2E92058B701F}"/>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5" name="Footer Placeholder 4">
            <a:extLst>
              <a:ext uri="{FF2B5EF4-FFF2-40B4-BE49-F238E27FC236}">
                <a16:creationId xmlns:a16="http://schemas.microsoft.com/office/drawing/2014/main" id="{8DBCDFF8-9B40-7BDB-4BF3-CD345B6659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E1F6F1-CA76-CB9F-DACB-7A2A911966AB}"/>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176130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6F8B-2917-05CD-12E2-EE658FC15F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827C6E-552A-5963-F456-13E389E34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28FF8E-C045-F447-1749-065708FF5005}"/>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5" name="Footer Placeholder 4">
            <a:extLst>
              <a:ext uri="{FF2B5EF4-FFF2-40B4-BE49-F238E27FC236}">
                <a16:creationId xmlns:a16="http://schemas.microsoft.com/office/drawing/2014/main" id="{CB072E5B-434B-979B-F4E8-BE652EA71C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950DFD-DB64-36A4-5C0D-57058E2043F6}"/>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44498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EE62E-CEE5-DCBF-D189-118CD82633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61739A-525A-091F-A590-C41181C7BC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C67E30-6777-D650-C45E-A87A063F1F22}"/>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5" name="Footer Placeholder 4">
            <a:extLst>
              <a:ext uri="{FF2B5EF4-FFF2-40B4-BE49-F238E27FC236}">
                <a16:creationId xmlns:a16="http://schemas.microsoft.com/office/drawing/2014/main" id="{46288B7A-CDD4-6DF4-685D-20CDC58BFD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DB2077-9C19-A650-7CE6-350C4D68387B}"/>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1128330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AFFC-FA13-5C44-07C1-0BA3F896DD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8F5D03-65CF-3573-8854-5D56856B84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65731C-A627-FF80-CCE9-4CB90C750F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5A7D16-27BD-C3DD-EDA9-D45DF41C20E9}"/>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6" name="Footer Placeholder 5">
            <a:extLst>
              <a:ext uri="{FF2B5EF4-FFF2-40B4-BE49-F238E27FC236}">
                <a16:creationId xmlns:a16="http://schemas.microsoft.com/office/drawing/2014/main" id="{45396222-D821-7F3A-BFB5-F3BDBAD659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20FD28-2D84-8A15-EC95-F03A1DA8C4D2}"/>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2873440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74A68-6DD5-1BC5-9179-135F318483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5CF7AF-19F3-6F0E-8026-1BEF9AAF84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CA92D-D50B-7B22-CEB8-FECE4B8214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6863D8-F737-9BD4-6723-49F7EADA1B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28129B-A5AF-C18F-777F-E4514CA354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E205C7-1DF1-B606-0468-E38DEF54A78D}"/>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8" name="Footer Placeholder 7">
            <a:extLst>
              <a:ext uri="{FF2B5EF4-FFF2-40B4-BE49-F238E27FC236}">
                <a16:creationId xmlns:a16="http://schemas.microsoft.com/office/drawing/2014/main" id="{E828169A-E1BA-D530-E723-6B9502DB4D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451329-73B5-279E-E37B-EA2741B2EE0B}"/>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3267282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77178-7BD5-7424-CE4D-A6BB3E5669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9FEAF1-C7B8-025A-E6E4-AF058222739D}"/>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4" name="Footer Placeholder 3">
            <a:extLst>
              <a:ext uri="{FF2B5EF4-FFF2-40B4-BE49-F238E27FC236}">
                <a16:creationId xmlns:a16="http://schemas.microsoft.com/office/drawing/2014/main" id="{EBC570B9-54C7-2189-7285-7A3E49EB81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646EBE-94B7-CF39-7E74-CC377E5F5446}"/>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3966478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02F674-4A7B-71F7-0518-E73D3C8006DD}"/>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3" name="Footer Placeholder 2">
            <a:extLst>
              <a:ext uri="{FF2B5EF4-FFF2-40B4-BE49-F238E27FC236}">
                <a16:creationId xmlns:a16="http://schemas.microsoft.com/office/drawing/2014/main" id="{AEFC3C1D-EC9D-20D8-557A-F3C5244ECC2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E96B32-AF04-7CD9-F52D-BF95927117B4}"/>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227870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162E8-CF2D-FA9A-4814-F090CE9FF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96FB53-0F08-5AF7-649A-00909A5FB6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FB34D3-4669-2637-5C6D-18177F871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5FF46-50C3-06A7-4EF8-D935874F2561}"/>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6" name="Footer Placeholder 5">
            <a:extLst>
              <a:ext uri="{FF2B5EF4-FFF2-40B4-BE49-F238E27FC236}">
                <a16:creationId xmlns:a16="http://schemas.microsoft.com/office/drawing/2014/main" id="{3B3E5661-C44D-8785-5C1F-ACD40CDC5C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E29336-F3EF-7140-69DC-077C8C8D256F}"/>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2772046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40B6-8498-7E0F-15EF-197BBAC23F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FFE7154-E847-8B1C-5151-E89D974372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A97E28-2ECE-FF4F-CF43-79076D7260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F5E61-BA04-11E0-3B13-7BA8A5412968}"/>
              </a:ext>
            </a:extLst>
          </p:cNvPr>
          <p:cNvSpPr>
            <a:spLocks noGrp="1"/>
          </p:cNvSpPr>
          <p:nvPr>
            <p:ph type="dt" sz="half" idx="10"/>
          </p:nvPr>
        </p:nvSpPr>
        <p:spPr/>
        <p:txBody>
          <a:bodyPr/>
          <a:lstStyle/>
          <a:p>
            <a:fld id="{D509E784-BBE8-471A-BE51-CA6C2691E70A}" type="datetimeFigureOut">
              <a:rPr lang="en-IN" smtClean="0"/>
              <a:t>10-02-2023</a:t>
            </a:fld>
            <a:endParaRPr lang="en-IN"/>
          </a:p>
        </p:txBody>
      </p:sp>
      <p:sp>
        <p:nvSpPr>
          <p:cNvPr id="6" name="Footer Placeholder 5">
            <a:extLst>
              <a:ext uri="{FF2B5EF4-FFF2-40B4-BE49-F238E27FC236}">
                <a16:creationId xmlns:a16="http://schemas.microsoft.com/office/drawing/2014/main" id="{CEFEFEC2-6669-9C0E-6B6C-E40A9568EE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A58772-B404-864F-5C25-0DB3D7EB3B64}"/>
              </a:ext>
            </a:extLst>
          </p:cNvPr>
          <p:cNvSpPr>
            <a:spLocks noGrp="1"/>
          </p:cNvSpPr>
          <p:nvPr>
            <p:ph type="sldNum" sz="quarter" idx="12"/>
          </p:nvPr>
        </p:nvSpPr>
        <p:spPr/>
        <p:txBody>
          <a:bodyPr/>
          <a:lstStyle/>
          <a:p>
            <a:fld id="{F501DFEC-1817-4020-9F59-9C52CCDDB99F}" type="slidenum">
              <a:rPr lang="en-IN" smtClean="0"/>
              <a:t>‹#›</a:t>
            </a:fld>
            <a:endParaRPr lang="en-IN"/>
          </a:p>
        </p:txBody>
      </p:sp>
    </p:spTree>
    <p:extLst>
      <p:ext uri="{BB962C8B-B14F-4D97-AF65-F5344CB8AC3E}">
        <p14:creationId xmlns:p14="http://schemas.microsoft.com/office/powerpoint/2010/main" val="2472026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B4ABC-B404-3D92-0C94-C4C547FE6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40C2F2-67B4-82D7-0E1A-F681BFD228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4ED8D6-889B-D637-0738-72BA4690D2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09E784-BBE8-471A-BE51-CA6C2691E70A}" type="datetimeFigureOut">
              <a:rPr lang="en-IN" smtClean="0"/>
              <a:t>10-02-2023</a:t>
            </a:fld>
            <a:endParaRPr lang="en-IN"/>
          </a:p>
        </p:txBody>
      </p:sp>
      <p:sp>
        <p:nvSpPr>
          <p:cNvPr id="5" name="Footer Placeholder 4">
            <a:extLst>
              <a:ext uri="{FF2B5EF4-FFF2-40B4-BE49-F238E27FC236}">
                <a16:creationId xmlns:a16="http://schemas.microsoft.com/office/drawing/2014/main" id="{609BFB39-2D81-122E-BCB0-EE142A5330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248B154-EEDE-6D79-7429-EC972A8374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1DFEC-1817-4020-9F59-9C52CCDDB99F}" type="slidenum">
              <a:rPr lang="en-IN" smtClean="0"/>
              <a:t>‹#›</a:t>
            </a:fld>
            <a:endParaRPr lang="en-IN"/>
          </a:p>
        </p:txBody>
      </p:sp>
    </p:spTree>
    <p:extLst>
      <p:ext uri="{BB962C8B-B14F-4D97-AF65-F5344CB8AC3E}">
        <p14:creationId xmlns:p14="http://schemas.microsoft.com/office/powerpoint/2010/main" val="2703091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3EC655-47C3-6EF5-3DE3-A3101C7EB3A0}"/>
              </a:ext>
            </a:extLst>
          </p:cNvPr>
          <p:cNvSpPr/>
          <p:nvPr/>
        </p:nvSpPr>
        <p:spPr>
          <a:xfrm>
            <a:off x="4942707" y="986135"/>
            <a:ext cx="194636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Unit-1</a:t>
            </a:r>
          </a:p>
        </p:txBody>
      </p:sp>
      <p:sp>
        <p:nvSpPr>
          <p:cNvPr id="6" name="TextBox 5">
            <a:extLst>
              <a:ext uri="{FF2B5EF4-FFF2-40B4-BE49-F238E27FC236}">
                <a16:creationId xmlns:a16="http://schemas.microsoft.com/office/drawing/2014/main" id="{7819E0C8-90AB-BA8E-DB79-A6337C3F1BDF}"/>
              </a:ext>
            </a:extLst>
          </p:cNvPr>
          <p:cNvSpPr txBox="1"/>
          <p:nvPr/>
        </p:nvSpPr>
        <p:spPr>
          <a:xfrm>
            <a:off x="3352800" y="2343788"/>
            <a:ext cx="6096000" cy="369332"/>
          </a:xfrm>
          <a:prstGeom prst="rect">
            <a:avLst/>
          </a:prstGeom>
          <a:noFill/>
        </p:spPr>
        <p:txBody>
          <a:bodyPr wrap="square">
            <a:spAutoFit/>
          </a:bodyPr>
          <a:lstStyle/>
          <a:p>
            <a:r>
              <a:rPr lang="en-US" sz="1800" b="1" dirty="0">
                <a:effectLst/>
                <a:latin typeface="Franklin Gothic Medium" panose="020B0603020102020204" pitchFamily="34" charset="0"/>
                <a:ea typeface="Calibri" panose="020F0502020204030204" pitchFamily="34" charset="0"/>
                <a:cs typeface="Calibri" panose="020F0502020204030204" pitchFamily="34" charset="0"/>
              </a:rPr>
              <a:t>Industry Trends and the Future of Cloud Computing</a:t>
            </a:r>
            <a:endParaRPr lang="en-IN" dirty="0"/>
          </a:p>
        </p:txBody>
      </p:sp>
    </p:spTree>
    <p:extLst>
      <p:ext uri="{BB962C8B-B14F-4D97-AF65-F5344CB8AC3E}">
        <p14:creationId xmlns:p14="http://schemas.microsoft.com/office/powerpoint/2010/main" val="675641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194307-5E33-0E85-FECF-9A6A11C361AB}"/>
              </a:ext>
            </a:extLst>
          </p:cNvPr>
          <p:cNvPicPr>
            <a:picLocks noChangeAspect="1"/>
          </p:cNvPicPr>
          <p:nvPr/>
        </p:nvPicPr>
        <p:blipFill>
          <a:blip r:embed="rId2"/>
          <a:stretch>
            <a:fillRect/>
          </a:stretch>
        </p:blipFill>
        <p:spPr>
          <a:xfrm>
            <a:off x="462842" y="309489"/>
            <a:ext cx="10692838" cy="6035040"/>
          </a:xfrm>
          <a:prstGeom prst="rect">
            <a:avLst/>
          </a:prstGeom>
        </p:spPr>
      </p:pic>
    </p:spTree>
    <p:extLst>
      <p:ext uri="{BB962C8B-B14F-4D97-AF65-F5344CB8AC3E}">
        <p14:creationId xmlns:p14="http://schemas.microsoft.com/office/powerpoint/2010/main" val="3511553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76B12-F482-268E-5680-A4F1A0141023}"/>
              </a:ext>
            </a:extLst>
          </p:cNvPr>
          <p:cNvPicPr>
            <a:picLocks noChangeAspect="1"/>
          </p:cNvPicPr>
          <p:nvPr/>
        </p:nvPicPr>
        <p:blipFill>
          <a:blip r:embed="rId2"/>
          <a:stretch>
            <a:fillRect/>
          </a:stretch>
        </p:blipFill>
        <p:spPr>
          <a:xfrm>
            <a:off x="682296" y="368587"/>
            <a:ext cx="10706139" cy="6156904"/>
          </a:xfrm>
          <a:prstGeom prst="rect">
            <a:avLst/>
          </a:prstGeom>
        </p:spPr>
      </p:pic>
    </p:spTree>
    <p:extLst>
      <p:ext uri="{BB962C8B-B14F-4D97-AF65-F5344CB8AC3E}">
        <p14:creationId xmlns:p14="http://schemas.microsoft.com/office/powerpoint/2010/main" val="12480504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E0860-5458-1E50-72C3-E961893BFAC1}"/>
              </a:ext>
            </a:extLst>
          </p:cNvPr>
          <p:cNvPicPr>
            <a:picLocks noChangeAspect="1"/>
          </p:cNvPicPr>
          <p:nvPr/>
        </p:nvPicPr>
        <p:blipFill>
          <a:blip r:embed="rId2"/>
          <a:stretch>
            <a:fillRect/>
          </a:stretch>
        </p:blipFill>
        <p:spPr>
          <a:xfrm>
            <a:off x="743328" y="555199"/>
            <a:ext cx="10478854" cy="5526946"/>
          </a:xfrm>
          <a:prstGeom prst="rect">
            <a:avLst/>
          </a:prstGeom>
        </p:spPr>
      </p:pic>
    </p:spTree>
    <p:extLst>
      <p:ext uri="{BB962C8B-B14F-4D97-AF65-F5344CB8AC3E}">
        <p14:creationId xmlns:p14="http://schemas.microsoft.com/office/powerpoint/2010/main" val="3938246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D0FDF-F42B-BCEB-C47C-4F863E617CBE}"/>
              </a:ext>
            </a:extLst>
          </p:cNvPr>
          <p:cNvPicPr>
            <a:picLocks noChangeAspect="1"/>
          </p:cNvPicPr>
          <p:nvPr/>
        </p:nvPicPr>
        <p:blipFill>
          <a:blip r:embed="rId2"/>
          <a:stretch>
            <a:fillRect/>
          </a:stretch>
        </p:blipFill>
        <p:spPr>
          <a:xfrm>
            <a:off x="559761" y="427485"/>
            <a:ext cx="10759403" cy="5529969"/>
          </a:xfrm>
          <a:prstGeom prst="rect">
            <a:avLst/>
          </a:prstGeom>
        </p:spPr>
      </p:pic>
    </p:spTree>
    <p:extLst>
      <p:ext uri="{BB962C8B-B14F-4D97-AF65-F5344CB8AC3E}">
        <p14:creationId xmlns:p14="http://schemas.microsoft.com/office/powerpoint/2010/main" val="51484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제목 1"/>
          <p:cNvSpPr>
            <a:spLocks noGrp="1"/>
          </p:cNvSpPr>
          <p:nvPr>
            <p:ph type="title"/>
          </p:nvPr>
        </p:nvSpPr>
        <p:spPr/>
        <p:txBody>
          <a:bodyPr>
            <a:normAutofit/>
          </a:bodyPr>
          <a:lstStyle/>
          <a:p>
            <a:r>
              <a:rPr lang="en-US" altLang="ko-KR"/>
              <a:t>Key features of clouds to support the IoT</a:t>
            </a:r>
            <a:endParaRPr lang="ko-KR" altLang="en-US"/>
          </a:p>
        </p:txBody>
      </p:sp>
      <p:sp>
        <p:nvSpPr>
          <p:cNvPr id="17411" name="내용 개체 틀 2"/>
          <p:cNvSpPr>
            <a:spLocks noGrp="1"/>
          </p:cNvSpPr>
          <p:nvPr>
            <p:ph idx="1"/>
          </p:nvPr>
        </p:nvSpPr>
        <p:spPr/>
        <p:txBody>
          <a:bodyPr>
            <a:normAutofit/>
          </a:bodyPr>
          <a:lstStyle/>
          <a:p>
            <a:r>
              <a:rPr lang="en-US" altLang="ko-KR" dirty="0"/>
              <a:t>Several features available in clouds are requirements of </a:t>
            </a:r>
            <a:r>
              <a:rPr lang="en-US" altLang="ko-KR" dirty="0">
                <a:solidFill>
                  <a:srgbClr val="FF0000"/>
                </a:solidFill>
              </a:rPr>
              <a:t>resource-constrained objects</a:t>
            </a:r>
          </a:p>
          <a:p>
            <a:pPr lvl="1"/>
            <a:r>
              <a:rPr lang="en-US" altLang="ko-KR" dirty="0"/>
              <a:t>Flexibility of resource allocation </a:t>
            </a:r>
            <a:endParaRPr lang="ko-KR" altLang="ko-KR"/>
          </a:p>
          <a:p>
            <a:pPr lvl="1"/>
            <a:r>
              <a:rPr lang="en-US" altLang="ko-KR" dirty="0"/>
              <a:t>More intelligent applications </a:t>
            </a:r>
            <a:endParaRPr lang="ko-KR" altLang="ko-KR"/>
          </a:p>
          <a:p>
            <a:pPr lvl="1"/>
            <a:r>
              <a:rPr lang="en-US" altLang="ko-KR" dirty="0"/>
              <a:t>Energy saving </a:t>
            </a:r>
            <a:endParaRPr lang="ko-KR" altLang="ko-KR"/>
          </a:p>
          <a:p>
            <a:pPr lvl="1"/>
            <a:r>
              <a:rPr lang="en-US" altLang="ko-KR" dirty="0"/>
              <a:t>No on-site infrastructure </a:t>
            </a:r>
            <a:endParaRPr lang="ko-KR" altLang="ko-KR"/>
          </a:p>
          <a:p>
            <a:pPr lvl="1"/>
            <a:r>
              <a:rPr lang="en-US" altLang="ko-KR" dirty="0"/>
              <a:t>Heterogeneity of the smart environment</a:t>
            </a:r>
          </a:p>
          <a:p>
            <a:pPr lvl="1"/>
            <a:r>
              <a:rPr lang="en-US" altLang="ko-KR" dirty="0"/>
              <a:t>Scalability and agility </a:t>
            </a:r>
            <a:endParaRPr lang="ko-KR" altLang="ko-KR"/>
          </a:p>
          <a:p>
            <a:pPr lvl="1"/>
            <a:r>
              <a:rPr lang="en-US" altLang="ko-KR" dirty="0"/>
              <a:t>Virtualization</a:t>
            </a:r>
            <a:endParaRPr lang="ko-KR" altLang="ko-KR"/>
          </a:p>
          <a:p>
            <a:endParaRPr lang="ko-KR" altLang="en-US" dirty="0"/>
          </a:p>
        </p:txBody>
      </p:sp>
    </p:spTree>
    <p:extLst>
      <p:ext uri="{BB962C8B-B14F-4D97-AF65-F5344CB8AC3E}">
        <p14:creationId xmlns:p14="http://schemas.microsoft.com/office/powerpoint/2010/main" val="42394213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제목 1"/>
          <p:cNvSpPr>
            <a:spLocks noGrp="1"/>
          </p:cNvSpPr>
          <p:nvPr>
            <p:ph type="title"/>
          </p:nvPr>
        </p:nvSpPr>
        <p:spPr/>
        <p:txBody>
          <a:bodyPr>
            <a:normAutofit/>
          </a:bodyPr>
          <a:lstStyle/>
          <a:p>
            <a:r>
              <a:rPr lang="en-US" altLang="ko-KR" dirty="0"/>
              <a:t>Clouds, Big data considering the </a:t>
            </a:r>
            <a:r>
              <a:rPr lang="en-US" altLang="ko-KR" dirty="0" err="1"/>
              <a:t>IoT</a:t>
            </a:r>
            <a:endParaRPr lang="ko-KR" altLang="en-US"/>
          </a:p>
        </p:txBody>
      </p:sp>
      <p:sp>
        <p:nvSpPr>
          <p:cNvPr id="14339" name="내용 개체 틀 2"/>
          <p:cNvSpPr>
            <a:spLocks noGrp="1"/>
          </p:cNvSpPr>
          <p:nvPr>
            <p:ph idx="1"/>
          </p:nvPr>
        </p:nvSpPr>
        <p:spPr>
          <a:xfrm>
            <a:off x="2193682" y="1603132"/>
            <a:ext cx="5527431" cy="4333143"/>
          </a:xfrm>
        </p:spPr>
        <p:txBody>
          <a:bodyPr/>
          <a:lstStyle/>
          <a:p>
            <a:r>
              <a:rPr lang="en-US" altLang="zh-CN" dirty="0"/>
              <a:t>Data </a:t>
            </a:r>
            <a:r>
              <a:rPr lang="en-US" altLang="zh-CN" dirty="0">
                <a:solidFill>
                  <a:srgbClr val="FF0000"/>
                </a:solidFill>
              </a:rPr>
              <a:t>stored</a:t>
            </a:r>
            <a:r>
              <a:rPr lang="en-US" altLang="zh-CN" dirty="0"/>
              <a:t> in the “Cloud”</a:t>
            </a:r>
          </a:p>
          <a:p>
            <a:r>
              <a:rPr lang="en-US" altLang="zh-CN" dirty="0"/>
              <a:t>Data </a:t>
            </a:r>
            <a:r>
              <a:rPr lang="en-US" altLang="zh-CN" dirty="0">
                <a:solidFill>
                  <a:srgbClr val="FF0000"/>
                </a:solidFill>
              </a:rPr>
              <a:t>follows</a:t>
            </a:r>
            <a:r>
              <a:rPr lang="en-US" altLang="zh-CN" dirty="0"/>
              <a:t> you &amp; your devices</a:t>
            </a:r>
          </a:p>
          <a:p>
            <a:r>
              <a:rPr lang="en-US" altLang="zh-CN" dirty="0"/>
              <a:t>Data </a:t>
            </a:r>
            <a:r>
              <a:rPr lang="en-US" altLang="zh-CN" dirty="0">
                <a:solidFill>
                  <a:srgbClr val="FF0000"/>
                </a:solidFill>
              </a:rPr>
              <a:t>accessible</a:t>
            </a:r>
            <a:r>
              <a:rPr lang="en-US" altLang="zh-CN" dirty="0"/>
              <a:t> anywhere</a:t>
            </a:r>
          </a:p>
          <a:p>
            <a:r>
              <a:rPr lang="en-US" altLang="zh-CN" dirty="0"/>
              <a:t>Data can be </a:t>
            </a:r>
            <a:r>
              <a:rPr lang="en-US" altLang="zh-CN" dirty="0">
                <a:solidFill>
                  <a:srgbClr val="FF0000"/>
                </a:solidFill>
              </a:rPr>
              <a:t>shared</a:t>
            </a:r>
            <a:r>
              <a:rPr lang="en-US" altLang="zh-CN" dirty="0"/>
              <a:t> with others</a:t>
            </a:r>
          </a:p>
          <a:p>
            <a:endParaRPr lang="ko-KR" altLang="en-US" dirty="0"/>
          </a:p>
        </p:txBody>
      </p:sp>
      <p:sp>
        <p:nvSpPr>
          <p:cNvPr id="6" name="직사각형 5"/>
          <p:cNvSpPr/>
          <p:nvPr/>
        </p:nvSpPr>
        <p:spPr bwMode="auto">
          <a:xfrm>
            <a:off x="7895494" y="1651489"/>
            <a:ext cx="1468315" cy="4273062"/>
          </a:xfrm>
          <a:prstGeom prst="rect">
            <a:avLst/>
          </a:prstGeom>
          <a:solidFill>
            <a:schemeClr val="bg1"/>
          </a:solidFill>
          <a:ln w="12700" cap="flat" cmpd="sng" algn="ctr">
            <a:solidFill>
              <a:schemeClr val="tx1"/>
            </a:solidFill>
            <a:prstDash val="solid"/>
            <a:round/>
            <a:headEnd type="none" w="sm" len="sm"/>
            <a:tailEnd type="none" w="sm" len="sm"/>
          </a:ln>
          <a:effectLst/>
        </p:spPr>
        <p:txBody>
          <a:bodyPr/>
          <a:lstStyle/>
          <a:p>
            <a:pPr>
              <a:defRPr/>
            </a:pPr>
            <a:endParaRPr lang="ko-KR" altLang="en-US" sz="1662"/>
          </a:p>
        </p:txBody>
      </p:sp>
      <p:sp>
        <p:nvSpPr>
          <p:cNvPr id="14342" name="모서리가 둥근 직사각형 3"/>
          <p:cNvSpPr>
            <a:spLocks noChangeArrowheads="1"/>
          </p:cNvSpPr>
          <p:nvPr/>
        </p:nvSpPr>
        <p:spPr bwMode="auto">
          <a:xfrm>
            <a:off x="8036170" y="1756997"/>
            <a:ext cx="1204546" cy="290146"/>
          </a:xfrm>
          <a:prstGeom prst="roundRect">
            <a:avLst>
              <a:gd name="adj" fmla="val 16667"/>
            </a:avLst>
          </a:prstGeom>
          <a:solidFill>
            <a:srgbClr val="FFFFCC"/>
          </a:solidFill>
          <a:ln w="12700" algn="ctr">
            <a:solidFill>
              <a:schemeClr val="tx1"/>
            </a:solidFill>
            <a:round/>
            <a:headEnd type="none" w="sm" len="sm"/>
            <a:tailEnd type="none" w="sm" len="sm"/>
          </a:ln>
        </p:spPr>
        <p:txBody>
          <a:bodyPr/>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108" b="1">
                <a:solidFill>
                  <a:srgbClr val="FF0000"/>
                </a:solidFill>
              </a:rPr>
              <a:t>C</a:t>
            </a:r>
            <a:r>
              <a:rPr lang="en-US" altLang="ko-KR" sz="1108" b="1"/>
              <a:t>onvergence</a:t>
            </a:r>
            <a:endParaRPr lang="ko-KR" altLang="en-US" sz="1108" b="1"/>
          </a:p>
        </p:txBody>
      </p:sp>
      <p:sp>
        <p:nvSpPr>
          <p:cNvPr id="14343" name="모서리가 둥근 직사각형 4"/>
          <p:cNvSpPr>
            <a:spLocks noChangeArrowheads="1"/>
          </p:cNvSpPr>
          <p:nvPr/>
        </p:nvSpPr>
        <p:spPr bwMode="auto">
          <a:xfrm>
            <a:off x="8036170" y="2117482"/>
            <a:ext cx="1204546" cy="290146"/>
          </a:xfrm>
          <a:prstGeom prst="roundRect">
            <a:avLst>
              <a:gd name="adj" fmla="val 16667"/>
            </a:avLst>
          </a:prstGeom>
          <a:solidFill>
            <a:srgbClr val="FFFFCC"/>
          </a:solidFill>
          <a:ln w="12700" algn="ctr">
            <a:solidFill>
              <a:schemeClr val="tx1"/>
            </a:solidFill>
            <a:round/>
            <a:headEnd type="none" w="sm" len="sm"/>
            <a:tailEnd type="none" w="sm" len="sm"/>
          </a:ln>
        </p:spPr>
        <p:txBody>
          <a:bodyPr/>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108" b="1">
                <a:solidFill>
                  <a:srgbClr val="FF0000"/>
                </a:solidFill>
              </a:rPr>
              <a:t>C</a:t>
            </a:r>
            <a:r>
              <a:rPr lang="en-US" altLang="ko-KR" sz="1108" b="1"/>
              <a:t>ontents</a:t>
            </a:r>
            <a:endParaRPr lang="ko-KR" altLang="en-US" sz="1108" b="1"/>
          </a:p>
          <a:p>
            <a:endParaRPr lang="ko-KR" altLang="en-US" sz="1108" b="1"/>
          </a:p>
        </p:txBody>
      </p:sp>
      <p:cxnSp>
        <p:nvCxnSpPr>
          <p:cNvPr id="14344" name="직선 연결선 6"/>
          <p:cNvCxnSpPr>
            <a:cxnSpLocks noChangeShapeType="1"/>
            <a:stCxn id="14342" idx="2"/>
            <a:endCxn id="14343" idx="0"/>
          </p:cNvCxnSpPr>
          <p:nvPr/>
        </p:nvCxnSpPr>
        <p:spPr bwMode="auto">
          <a:xfrm rot="5400000">
            <a:off x="8604007" y="2083045"/>
            <a:ext cx="70338" cy="146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4345" name="모서리가 둥근 직사각형 14"/>
          <p:cNvSpPr>
            <a:spLocks noChangeArrowheads="1"/>
          </p:cNvSpPr>
          <p:nvPr/>
        </p:nvSpPr>
        <p:spPr bwMode="auto">
          <a:xfrm>
            <a:off x="8036170" y="2477966"/>
            <a:ext cx="1204546" cy="290146"/>
          </a:xfrm>
          <a:prstGeom prst="roundRect">
            <a:avLst>
              <a:gd name="adj" fmla="val 16667"/>
            </a:avLst>
          </a:prstGeom>
          <a:solidFill>
            <a:srgbClr val="FFFFCC"/>
          </a:solidFill>
          <a:ln w="12700" algn="ctr">
            <a:solidFill>
              <a:schemeClr val="tx1"/>
            </a:solidFill>
            <a:round/>
            <a:headEnd type="none" w="sm" len="sm"/>
            <a:tailEnd type="none" w="sm" len="sm"/>
          </a:ln>
        </p:spPr>
        <p:txBody>
          <a:bodyPr/>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108" b="1">
                <a:solidFill>
                  <a:srgbClr val="FF0000"/>
                </a:solidFill>
              </a:rPr>
              <a:t>C</a:t>
            </a:r>
            <a:r>
              <a:rPr lang="en-US" altLang="ko-KR" sz="1108" b="1"/>
              <a:t>omputing</a:t>
            </a:r>
            <a:endParaRPr lang="ko-KR" altLang="en-US" sz="1108" b="1"/>
          </a:p>
          <a:p>
            <a:endParaRPr lang="ko-KR" altLang="en-US" sz="1108" b="1"/>
          </a:p>
        </p:txBody>
      </p:sp>
      <p:cxnSp>
        <p:nvCxnSpPr>
          <p:cNvPr id="14346" name="직선 연결선 15"/>
          <p:cNvCxnSpPr>
            <a:cxnSpLocks noChangeShapeType="1"/>
            <a:endCxn id="14345" idx="0"/>
          </p:cNvCxnSpPr>
          <p:nvPr/>
        </p:nvCxnSpPr>
        <p:spPr bwMode="auto">
          <a:xfrm rot="5400000">
            <a:off x="8604739" y="2442798"/>
            <a:ext cx="68874" cy="146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4347" name="모서리가 둥근 직사각형 16"/>
          <p:cNvSpPr>
            <a:spLocks noChangeArrowheads="1"/>
          </p:cNvSpPr>
          <p:nvPr/>
        </p:nvSpPr>
        <p:spPr bwMode="auto">
          <a:xfrm>
            <a:off x="8036170" y="2838451"/>
            <a:ext cx="1204546" cy="290146"/>
          </a:xfrm>
          <a:prstGeom prst="roundRect">
            <a:avLst>
              <a:gd name="adj" fmla="val 16667"/>
            </a:avLst>
          </a:prstGeom>
          <a:solidFill>
            <a:srgbClr val="FFFFCC"/>
          </a:solidFill>
          <a:ln w="12700" algn="ctr">
            <a:solidFill>
              <a:schemeClr val="tx1"/>
            </a:solidFill>
            <a:round/>
            <a:headEnd type="none" w="sm" len="sm"/>
            <a:tailEnd type="none" w="sm" len="sm"/>
          </a:ln>
        </p:spPr>
        <p:txBody>
          <a:bodyPr/>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108" b="1">
                <a:solidFill>
                  <a:srgbClr val="FF0000"/>
                </a:solidFill>
              </a:rPr>
              <a:t>C</a:t>
            </a:r>
            <a:r>
              <a:rPr lang="en-US" altLang="ko-KR" sz="1108" b="1"/>
              <a:t>ommunication</a:t>
            </a:r>
            <a:endParaRPr lang="ko-KR" altLang="en-US" sz="1108" b="1"/>
          </a:p>
          <a:p>
            <a:endParaRPr lang="ko-KR" altLang="en-US" sz="1108" b="1"/>
          </a:p>
        </p:txBody>
      </p:sp>
      <p:cxnSp>
        <p:nvCxnSpPr>
          <p:cNvPr id="14348" name="직선 연결선 17"/>
          <p:cNvCxnSpPr>
            <a:cxnSpLocks noChangeShapeType="1"/>
            <a:endCxn id="14347" idx="0"/>
          </p:cNvCxnSpPr>
          <p:nvPr/>
        </p:nvCxnSpPr>
        <p:spPr bwMode="auto">
          <a:xfrm rot="5400000">
            <a:off x="8604739" y="2803283"/>
            <a:ext cx="68874" cy="146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4349" name="모서리가 둥근 직사각형 18"/>
          <p:cNvSpPr>
            <a:spLocks noChangeArrowheads="1"/>
          </p:cNvSpPr>
          <p:nvPr/>
        </p:nvSpPr>
        <p:spPr bwMode="auto">
          <a:xfrm>
            <a:off x="8036170" y="3207728"/>
            <a:ext cx="1204546" cy="290146"/>
          </a:xfrm>
          <a:prstGeom prst="roundRect">
            <a:avLst>
              <a:gd name="adj" fmla="val 16667"/>
            </a:avLst>
          </a:prstGeom>
          <a:solidFill>
            <a:srgbClr val="FFFFCC"/>
          </a:solidFill>
          <a:ln w="12700" algn="ctr">
            <a:solidFill>
              <a:schemeClr val="tx1"/>
            </a:solidFill>
            <a:round/>
            <a:headEnd type="none" w="sm" len="sm"/>
            <a:tailEnd type="none" w="sm" len="sm"/>
          </a:ln>
        </p:spPr>
        <p:txBody>
          <a:bodyPr/>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108" b="1">
                <a:solidFill>
                  <a:srgbClr val="FF0000"/>
                </a:solidFill>
              </a:rPr>
              <a:t>C</a:t>
            </a:r>
            <a:r>
              <a:rPr lang="en-US" altLang="ko-KR" sz="1108" b="1"/>
              <a:t>onnectivity</a:t>
            </a:r>
            <a:endParaRPr lang="ko-KR" altLang="en-US" sz="1108" b="1"/>
          </a:p>
          <a:p>
            <a:endParaRPr lang="ko-KR" altLang="en-US" sz="1108" b="1"/>
          </a:p>
        </p:txBody>
      </p:sp>
      <p:cxnSp>
        <p:nvCxnSpPr>
          <p:cNvPr id="14350" name="직선 연결선 19"/>
          <p:cNvCxnSpPr>
            <a:cxnSpLocks noChangeShapeType="1"/>
            <a:endCxn id="14349" idx="0"/>
          </p:cNvCxnSpPr>
          <p:nvPr/>
        </p:nvCxnSpPr>
        <p:spPr bwMode="auto">
          <a:xfrm rot="5400000">
            <a:off x="8604739" y="3172560"/>
            <a:ext cx="68874" cy="146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4351" name="모서리가 둥근 직사각형 20"/>
          <p:cNvSpPr>
            <a:spLocks noChangeArrowheads="1"/>
          </p:cNvSpPr>
          <p:nvPr/>
        </p:nvSpPr>
        <p:spPr bwMode="auto">
          <a:xfrm>
            <a:off x="8036170" y="4060582"/>
            <a:ext cx="1204546" cy="290146"/>
          </a:xfrm>
          <a:prstGeom prst="roundRect">
            <a:avLst>
              <a:gd name="adj" fmla="val 16667"/>
            </a:avLst>
          </a:prstGeom>
          <a:solidFill>
            <a:srgbClr val="FFFFCC"/>
          </a:solidFill>
          <a:ln w="12700" algn="ctr">
            <a:solidFill>
              <a:schemeClr val="tx1"/>
            </a:solidFill>
            <a:round/>
            <a:headEnd type="none" w="sm" len="sm"/>
            <a:tailEnd type="none" w="sm" len="sm"/>
          </a:ln>
        </p:spPr>
        <p:txBody>
          <a:bodyPr/>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108" b="1">
                <a:solidFill>
                  <a:srgbClr val="FF0000"/>
                </a:solidFill>
              </a:rPr>
              <a:t>Any</a:t>
            </a:r>
            <a:r>
              <a:rPr lang="en-US" altLang="ko-KR" sz="1108" b="1"/>
              <a:t> Time</a:t>
            </a:r>
            <a:endParaRPr lang="ko-KR" altLang="en-US" sz="1108" b="1"/>
          </a:p>
        </p:txBody>
      </p:sp>
      <p:sp>
        <p:nvSpPr>
          <p:cNvPr id="17" name="모서리가 둥근 직사각형 16"/>
          <p:cNvSpPr/>
          <p:nvPr/>
        </p:nvSpPr>
        <p:spPr bwMode="auto">
          <a:xfrm>
            <a:off x="8036170" y="4421066"/>
            <a:ext cx="1204546" cy="290146"/>
          </a:xfrm>
          <a:prstGeom prst="roundRect">
            <a:avLst/>
          </a:prstGeom>
          <a:solidFill>
            <a:srgbClr val="FFFFCC"/>
          </a:solidFill>
          <a:ln w="12700" cap="flat" cmpd="sng" algn="ctr">
            <a:solidFill>
              <a:schemeClr val="tx1"/>
            </a:solidFill>
            <a:prstDash val="solid"/>
            <a:round/>
            <a:headEnd type="none" w="sm" len="sm"/>
            <a:tailEnd type="none" w="sm" len="sm"/>
          </a:ln>
          <a:effectLst/>
        </p:spPr>
        <p:txBody>
          <a:bodyPr/>
          <a:lstStyle/>
          <a:p>
            <a:pPr>
              <a:defRPr/>
            </a:pPr>
            <a:r>
              <a:rPr lang="en-US" altLang="ko-KR" sz="1662" b="1" spc="-92" dirty="0">
                <a:solidFill>
                  <a:srgbClr val="FF0000"/>
                </a:solidFill>
              </a:rPr>
              <a:t>Any</a:t>
            </a:r>
            <a:r>
              <a:rPr lang="en-US" altLang="ko-KR" sz="1662" b="1" spc="-92" dirty="0"/>
              <a:t> Where</a:t>
            </a:r>
            <a:endParaRPr lang="ko-KR" altLang="en-US" sz="1662" b="1" spc="-92" dirty="0"/>
          </a:p>
        </p:txBody>
      </p:sp>
      <p:cxnSp>
        <p:nvCxnSpPr>
          <p:cNvPr id="14353" name="직선 연결선 22"/>
          <p:cNvCxnSpPr>
            <a:cxnSpLocks noChangeShapeType="1"/>
            <a:stCxn id="14351" idx="2"/>
            <a:endCxn id="17" idx="0"/>
          </p:cNvCxnSpPr>
          <p:nvPr/>
        </p:nvCxnSpPr>
        <p:spPr bwMode="auto">
          <a:xfrm rot="5400000">
            <a:off x="8604007" y="4386630"/>
            <a:ext cx="70338" cy="146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4354" name="모서리가 둥근 직사각형 23"/>
          <p:cNvSpPr>
            <a:spLocks noChangeArrowheads="1"/>
          </p:cNvSpPr>
          <p:nvPr/>
        </p:nvSpPr>
        <p:spPr bwMode="auto">
          <a:xfrm>
            <a:off x="8036170" y="4781551"/>
            <a:ext cx="1204546" cy="290146"/>
          </a:xfrm>
          <a:prstGeom prst="roundRect">
            <a:avLst>
              <a:gd name="adj" fmla="val 16667"/>
            </a:avLst>
          </a:prstGeom>
          <a:solidFill>
            <a:srgbClr val="FFFFCC"/>
          </a:solidFill>
          <a:ln w="12700" algn="ctr">
            <a:solidFill>
              <a:schemeClr val="tx1"/>
            </a:solidFill>
            <a:round/>
            <a:headEnd type="none" w="sm" len="sm"/>
            <a:tailEnd type="none" w="sm" len="sm"/>
          </a:ln>
        </p:spPr>
        <p:txBody>
          <a:bodyPr/>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108" b="1">
                <a:solidFill>
                  <a:srgbClr val="FF0000"/>
                </a:solidFill>
              </a:rPr>
              <a:t>Any</a:t>
            </a:r>
            <a:r>
              <a:rPr lang="en-US" altLang="ko-KR" sz="1108" b="1"/>
              <a:t> Service</a:t>
            </a:r>
            <a:endParaRPr lang="ko-KR" altLang="en-US" sz="1108" b="1"/>
          </a:p>
        </p:txBody>
      </p:sp>
      <p:cxnSp>
        <p:nvCxnSpPr>
          <p:cNvPr id="14355" name="직선 연결선 24"/>
          <p:cNvCxnSpPr>
            <a:cxnSpLocks noChangeShapeType="1"/>
            <a:endCxn id="14354" idx="0"/>
          </p:cNvCxnSpPr>
          <p:nvPr/>
        </p:nvCxnSpPr>
        <p:spPr bwMode="auto">
          <a:xfrm rot="5400000">
            <a:off x="8604739" y="4746383"/>
            <a:ext cx="68874" cy="146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4356" name="모서리가 둥근 직사각형 25"/>
          <p:cNvSpPr>
            <a:spLocks noChangeArrowheads="1"/>
          </p:cNvSpPr>
          <p:nvPr/>
        </p:nvSpPr>
        <p:spPr bwMode="auto">
          <a:xfrm>
            <a:off x="8036170" y="5142036"/>
            <a:ext cx="1204546" cy="290146"/>
          </a:xfrm>
          <a:prstGeom prst="roundRect">
            <a:avLst>
              <a:gd name="adj" fmla="val 16667"/>
            </a:avLst>
          </a:prstGeom>
          <a:solidFill>
            <a:srgbClr val="FFFFCC"/>
          </a:solidFill>
          <a:ln w="12700" algn="ctr">
            <a:solidFill>
              <a:schemeClr val="tx1"/>
            </a:solidFill>
            <a:round/>
            <a:headEnd type="none" w="sm" len="sm"/>
            <a:tailEnd type="none" w="sm" len="sm"/>
          </a:ln>
        </p:spPr>
        <p:txBody>
          <a:bodyPr/>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108" b="1">
                <a:solidFill>
                  <a:srgbClr val="FF0000"/>
                </a:solidFill>
              </a:rPr>
              <a:t>Any</a:t>
            </a:r>
            <a:r>
              <a:rPr lang="en-US" altLang="ko-KR" sz="1108" b="1"/>
              <a:t> Network</a:t>
            </a:r>
            <a:endParaRPr lang="ko-KR" altLang="en-US" sz="1108" b="1"/>
          </a:p>
          <a:p>
            <a:endParaRPr lang="ko-KR" altLang="en-US" sz="1108" b="1"/>
          </a:p>
        </p:txBody>
      </p:sp>
      <p:cxnSp>
        <p:nvCxnSpPr>
          <p:cNvPr id="14357" name="직선 연결선 26"/>
          <p:cNvCxnSpPr>
            <a:cxnSpLocks noChangeShapeType="1"/>
            <a:endCxn id="14356" idx="0"/>
          </p:cNvCxnSpPr>
          <p:nvPr/>
        </p:nvCxnSpPr>
        <p:spPr bwMode="auto">
          <a:xfrm rot="5400000">
            <a:off x="8604739" y="5106867"/>
            <a:ext cx="68874" cy="146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4358" name="모서리가 둥근 직사각형 27"/>
          <p:cNvSpPr>
            <a:spLocks noChangeArrowheads="1"/>
          </p:cNvSpPr>
          <p:nvPr/>
        </p:nvSpPr>
        <p:spPr bwMode="auto">
          <a:xfrm>
            <a:off x="8036170" y="5511313"/>
            <a:ext cx="1204546" cy="290146"/>
          </a:xfrm>
          <a:prstGeom prst="roundRect">
            <a:avLst>
              <a:gd name="adj" fmla="val 16667"/>
            </a:avLst>
          </a:prstGeom>
          <a:solidFill>
            <a:srgbClr val="FFFFCC"/>
          </a:solidFill>
          <a:ln w="12700" algn="ctr">
            <a:solidFill>
              <a:schemeClr val="tx1"/>
            </a:solidFill>
            <a:round/>
            <a:headEnd type="none" w="sm" len="sm"/>
            <a:tailEnd type="none" w="sm" len="sm"/>
          </a:ln>
        </p:spPr>
        <p:txBody>
          <a:bodyPr/>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108" b="1">
                <a:solidFill>
                  <a:srgbClr val="FF0000"/>
                </a:solidFill>
              </a:rPr>
              <a:t>Any</a:t>
            </a:r>
            <a:r>
              <a:rPr lang="en-US" altLang="ko-KR" sz="1108" b="1"/>
              <a:t> Object</a:t>
            </a:r>
            <a:endParaRPr lang="ko-KR" altLang="en-US" sz="1108" b="1"/>
          </a:p>
        </p:txBody>
      </p:sp>
      <p:cxnSp>
        <p:nvCxnSpPr>
          <p:cNvPr id="14359" name="직선 연결선 28"/>
          <p:cNvCxnSpPr>
            <a:cxnSpLocks noChangeShapeType="1"/>
            <a:endCxn id="14358" idx="0"/>
          </p:cNvCxnSpPr>
          <p:nvPr/>
        </p:nvCxnSpPr>
        <p:spPr bwMode="auto">
          <a:xfrm rot="5400000">
            <a:off x="8604739" y="5476144"/>
            <a:ext cx="68874" cy="1465"/>
          </a:xfrm>
          <a:prstGeom prst="line">
            <a:avLst/>
          </a:prstGeom>
          <a:noFill/>
          <a:ln w="12700" algn="ctr">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14360" name="타원 29"/>
          <p:cNvSpPr>
            <a:spLocks noChangeArrowheads="1"/>
          </p:cNvSpPr>
          <p:nvPr/>
        </p:nvSpPr>
        <p:spPr bwMode="auto">
          <a:xfrm>
            <a:off x="8018586" y="3559421"/>
            <a:ext cx="1239715" cy="422031"/>
          </a:xfrm>
          <a:prstGeom prst="ellipse">
            <a:avLst/>
          </a:prstGeom>
          <a:solidFill>
            <a:srgbClr val="FFCCFF"/>
          </a:solidFill>
          <a:ln w="12700" algn="ctr">
            <a:solidFill>
              <a:schemeClr val="tx1"/>
            </a:solidFill>
            <a:round/>
            <a:headEnd type="none" w="sm" len="sm"/>
            <a:tailEnd type="none" w="sm" len="sm"/>
          </a:ln>
        </p:spPr>
        <p:txBody>
          <a:bodyPr anchor="ctr" anchorCtr="1"/>
          <a:lstStyle>
            <a:lvl1pPr>
              <a:defRPr kumimoji="1" sz="1200">
                <a:solidFill>
                  <a:schemeClr val="tx1"/>
                </a:solidFill>
                <a:latin typeface="Times New Roman" panose="02020603050405020304" pitchFamily="18" charset="0"/>
                <a:ea typeface="돋움" panose="020B0600000101010101" pitchFamily="50" charset="-127"/>
              </a:defRPr>
            </a:lvl1pPr>
            <a:lvl2pPr marL="742950" indent="-285750">
              <a:defRPr kumimoji="1" sz="1200">
                <a:solidFill>
                  <a:schemeClr val="tx1"/>
                </a:solidFill>
                <a:latin typeface="Times New Roman" panose="02020603050405020304" pitchFamily="18" charset="0"/>
                <a:ea typeface="돋움" panose="020B0600000101010101" pitchFamily="50" charset="-127"/>
              </a:defRPr>
            </a:lvl2pPr>
            <a:lvl3pPr marL="1143000" indent="-228600">
              <a:defRPr kumimoji="1" sz="1200">
                <a:solidFill>
                  <a:schemeClr val="tx1"/>
                </a:solidFill>
                <a:latin typeface="Times New Roman" panose="02020603050405020304" pitchFamily="18" charset="0"/>
                <a:ea typeface="돋움" panose="020B0600000101010101" pitchFamily="50" charset="-127"/>
              </a:defRPr>
            </a:lvl3pPr>
            <a:lvl4pPr marL="1600200" indent="-228600">
              <a:defRPr kumimoji="1" sz="1200">
                <a:solidFill>
                  <a:schemeClr val="tx1"/>
                </a:solidFill>
                <a:latin typeface="Times New Roman" panose="02020603050405020304" pitchFamily="18" charset="0"/>
                <a:ea typeface="돋움" panose="020B0600000101010101" pitchFamily="50" charset="-127"/>
              </a:defRPr>
            </a:lvl4pPr>
            <a:lvl5pPr marL="2057400" indent="-228600">
              <a:defRPr kumimoji="1" sz="1200">
                <a:solidFill>
                  <a:schemeClr val="tx1"/>
                </a:solidFill>
                <a:latin typeface="Times New Roman" panose="02020603050405020304" pitchFamily="18" charset="0"/>
                <a:ea typeface="돋움" panose="020B0600000101010101" pitchFamily="50" charset="-127"/>
              </a:defRPr>
            </a:lvl5pPr>
            <a:lvl6pPr marL="25146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6pPr>
            <a:lvl7pPr marL="29718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7pPr>
            <a:lvl8pPr marL="34290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8pPr>
            <a:lvl9pPr marL="3886200" indent="-228600" algn="ctr" eaLnBrk="0" fontAlgn="base" hangingPunct="0">
              <a:spcBef>
                <a:spcPct val="0"/>
              </a:spcBef>
              <a:spcAft>
                <a:spcPct val="0"/>
              </a:spcAft>
              <a:defRPr kumimoji="1" sz="1200">
                <a:solidFill>
                  <a:schemeClr val="tx1"/>
                </a:solidFill>
                <a:latin typeface="Times New Roman" panose="02020603050405020304" pitchFamily="18" charset="0"/>
                <a:ea typeface="돋움" panose="020B0600000101010101" pitchFamily="50" charset="-127"/>
              </a:defRPr>
            </a:lvl9pPr>
          </a:lstStyle>
          <a:p>
            <a:r>
              <a:rPr lang="en-US" altLang="ko-KR" sz="1292" b="1"/>
              <a:t>5C+5Any</a:t>
            </a:r>
            <a:endParaRPr lang="ko-KR" altLang="en-US" sz="1292" b="1"/>
          </a:p>
        </p:txBody>
      </p:sp>
    </p:spTree>
    <p:extLst>
      <p:ext uri="{BB962C8B-B14F-4D97-AF65-F5344CB8AC3E}">
        <p14:creationId xmlns:p14="http://schemas.microsoft.com/office/powerpoint/2010/main" val="3120752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a:defRPr/>
            </a:pPr>
            <a:r>
              <a:rPr lang="en-US" altLang="ko-KR" dirty="0"/>
              <a:t>A conceptual diagram for the cloud-based Internet of Things</a:t>
            </a:r>
            <a:endParaRPr lang="ko-KR" altLang="en-US" dirty="0"/>
          </a:p>
        </p:txBody>
      </p:sp>
      <p:sp>
        <p:nvSpPr>
          <p:cNvPr id="5" name="모서리가 둥근 직사각형 4"/>
          <p:cNvSpPr/>
          <p:nvPr/>
        </p:nvSpPr>
        <p:spPr bwMode="auto">
          <a:xfrm>
            <a:off x="3889132" y="3534509"/>
            <a:ext cx="2839915" cy="360485"/>
          </a:xfrm>
          <a:prstGeom prst="roundRect">
            <a:avLst/>
          </a:prstGeom>
          <a:noFill/>
          <a:ln w="19050" cap="flat" cmpd="sng" algn="ctr">
            <a:solidFill>
              <a:srgbClr val="FF0000"/>
            </a:solidFill>
            <a:prstDash val="dash"/>
            <a:round/>
            <a:headEnd type="none" w="sm" len="sm"/>
            <a:tailEnd type="none" w="sm" len="sm"/>
          </a:ln>
          <a:effectLst/>
        </p:spPr>
        <p:txBody>
          <a:bodyPr/>
          <a:lstStyle/>
          <a:p>
            <a:pPr>
              <a:defRPr/>
            </a:pPr>
            <a:endParaRPr lang="ko-KR" altLang="en-US" sz="1662"/>
          </a:p>
        </p:txBody>
      </p:sp>
      <p:grpSp>
        <p:nvGrpSpPr>
          <p:cNvPr id="18437" name="Group 8"/>
          <p:cNvGrpSpPr>
            <a:grpSpLocks noChangeAspect="1"/>
          </p:cNvGrpSpPr>
          <p:nvPr/>
        </p:nvGrpSpPr>
        <p:grpSpPr bwMode="auto">
          <a:xfrm>
            <a:off x="3449516" y="1859582"/>
            <a:ext cx="5388220" cy="4004889"/>
            <a:chOff x="1092" y="924"/>
            <a:chExt cx="3899" cy="2898"/>
          </a:xfrm>
        </p:grpSpPr>
        <p:sp>
          <p:nvSpPr>
            <p:cNvPr id="4" name="AutoShape 7"/>
            <p:cNvSpPr>
              <a:spLocks noChangeAspect="1" noChangeArrowheads="1" noTextEdit="1"/>
            </p:cNvSpPr>
            <p:nvPr/>
          </p:nvSpPr>
          <p:spPr bwMode="auto">
            <a:xfrm>
              <a:off x="1092" y="924"/>
              <a:ext cx="3899" cy="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ko-KR" altLang="en-US" sz="1662"/>
            </a:p>
          </p:txBody>
        </p:sp>
        <p:sp>
          <p:nvSpPr>
            <p:cNvPr id="6" name="Freeform 9"/>
            <p:cNvSpPr>
              <a:spLocks/>
            </p:cNvSpPr>
            <p:nvPr/>
          </p:nvSpPr>
          <p:spPr bwMode="auto">
            <a:xfrm>
              <a:off x="1097" y="1401"/>
              <a:ext cx="2955" cy="1225"/>
            </a:xfrm>
            <a:custGeom>
              <a:avLst/>
              <a:gdLst>
                <a:gd name="T0" fmla="*/ 0 w 9920"/>
                <a:gd name="T1" fmla="*/ 686 h 4112"/>
                <a:gd name="T2" fmla="*/ 686 w 9920"/>
                <a:gd name="T3" fmla="*/ 0 h 4112"/>
                <a:gd name="T4" fmla="*/ 686 w 9920"/>
                <a:gd name="T5" fmla="*/ 0 h 4112"/>
                <a:gd name="T6" fmla="*/ 686 w 9920"/>
                <a:gd name="T7" fmla="*/ 0 h 4112"/>
                <a:gd name="T8" fmla="*/ 9235 w 9920"/>
                <a:gd name="T9" fmla="*/ 0 h 4112"/>
                <a:gd name="T10" fmla="*/ 9235 w 9920"/>
                <a:gd name="T11" fmla="*/ 0 h 4112"/>
                <a:gd name="T12" fmla="*/ 9920 w 9920"/>
                <a:gd name="T13" fmla="*/ 686 h 4112"/>
                <a:gd name="T14" fmla="*/ 9920 w 9920"/>
                <a:gd name="T15" fmla="*/ 686 h 4112"/>
                <a:gd name="T16" fmla="*/ 9920 w 9920"/>
                <a:gd name="T17" fmla="*/ 686 h 4112"/>
                <a:gd name="T18" fmla="*/ 9920 w 9920"/>
                <a:gd name="T19" fmla="*/ 3427 h 4112"/>
                <a:gd name="T20" fmla="*/ 9920 w 9920"/>
                <a:gd name="T21" fmla="*/ 3427 h 4112"/>
                <a:gd name="T22" fmla="*/ 9235 w 9920"/>
                <a:gd name="T23" fmla="*/ 4112 h 4112"/>
                <a:gd name="T24" fmla="*/ 9235 w 9920"/>
                <a:gd name="T25" fmla="*/ 4112 h 4112"/>
                <a:gd name="T26" fmla="*/ 9235 w 9920"/>
                <a:gd name="T27" fmla="*/ 4112 h 4112"/>
                <a:gd name="T28" fmla="*/ 686 w 9920"/>
                <a:gd name="T29" fmla="*/ 4112 h 4112"/>
                <a:gd name="T30" fmla="*/ 686 w 9920"/>
                <a:gd name="T31" fmla="*/ 4112 h 4112"/>
                <a:gd name="T32" fmla="*/ 0 w 9920"/>
                <a:gd name="T33" fmla="*/ 3427 h 4112"/>
                <a:gd name="T34" fmla="*/ 0 w 9920"/>
                <a:gd name="T35" fmla="*/ 3427 h 4112"/>
                <a:gd name="T36" fmla="*/ 0 w 9920"/>
                <a:gd name="T37" fmla="*/ 686 h 4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20" h="4112">
                  <a:moveTo>
                    <a:pt x="0" y="686"/>
                  </a:moveTo>
                  <a:cubicBezTo>
                    <a:pt x="0" y="307"/>
                    <a:pt x="307" y="0"/>
                    <a:pt x="686" y="0"/>
                  </a:cubicBezTo>
                  <a:cubicBezTo>
                    <a:pt x="686" y="0"/>
                    <a:pt x="686" y="0"/>
                    <a:pt x="686" y="0"/>
                  </a:cubicBezTo>
                  <a:lnTo>
                    <a:pt x="686" y="0"/>
                  </a:lnTo>
                  <a:lnTo>
                    <a:pt x="9235" y="0"/>
                  </a:lnTo>
                  <a:lnTo>
                    <a:pt x="9235" y="0"/>
                  </a:lnTo>
                  <a:cubicBezTo>
                    <a:pt x="9614" y="0"/>
                    <a:pt x="9920" y="307"/>
                    <a:pt x="9920" y="686"/>
                  </a:cubicBezTo>
                  <a:cubicBezTo>
                    <a:pt x="9920" y="686"/>
                    <a:pt x="9920" y="686"/>
                    <a:pt x="9920" y="686"/>
                  </a:cubicBezTo>
                  <a:lnTo>
                    <a:pt x="9920" y="686"/>
                  </a:lnTo>
                  <a:lnTo>
                    <a:pt x="9920" y="3427"/>
                  </a:lnTo>
                  <a:lnTo>
                    <a:pt x="9920" y="3427"/>
                  </a:lnTo>
                  <a:cubicBezTo>
                    <a:pt x="9920" y="3806"/>
                    <a:pt x="9614" y="4112"/>
                    <a:pt x="9235" y="4112"/>
                  </a:cubicBezTo>
                  <a:cubicBezTo>
                    <a:pt x="9235" y="4112"/>
                    <a:pt x="9235" y="4112"/>
                    <a:pt x="9235" y="4112"/>
                  </a:cubicBezTo>
                  <a:lnTo>
                    <a:pt x="9235" y="4112"/>
                  </a:lnTo>
                  <a:lnTo>
                    <a:pt x="686" y="4112"/>
                  </a:lnTo>
                  <a:lnTo>
                    <a:pt x="686" y="4112"/>
                  </a:lnTo>
                  <a:cubicBezTo>
                    <a:pt x="307" y="4112"/>
                    <a:pt x="0" y="3806"/>
                    <a:pt x="0" y="3427"/>
                  </a:cubicBezTo>
                  <a:cubicBezTo>
                    <a:pt x="0" y="3427"/>
                    <a:pt x="0" y="3427"/>
                    <a:pt x="0" y="3427"/>
                  </a:cubicBezTo>
                  <a:lnTo>
                    <a:pt x="0" y="686"/>
                  </a:lnTo>
                  <a:close/>
                </a:path>
              </a:pathLst>
            </a:custGeom>
            <a:solidFill>
              <a:srgbClr val="DBEEF4"/>
            </a:solidFill>
            <a:ln w="0">
              <a:solidFill>
                <a:srgbClr val="000000"/>
              </a:solidFill>
              <a:prstDash val="solid"/>
              <a:round/>
              <a:headEnd/>
              <a:tailEnd/>
            </a:ln>
          </p:spPr>
          <p:txBody>
            <a:bodyPr/>
            <a:lstStyle/>
            <a:p>
              <a:pPr>
                <a:defRPr/>
              </a:pPr>
              <a:endParaRPr lang="ko-KR" altLang="en-US" sz="1662"/>
            </a:p>
          </p:txBody>
        </p:sp>
        <p:sp>
          <p:nvSpPr>
            <p:cNvPr id="7" name="Freeform 10"/>
            <p:cNvSpPr>
              <a:spLocks noEditPoints="1"/>
            </p:cNvSpPr>
            <p:nvPr/>
          </p:nvSpPr>
          <p:spPr bwMode="auto">
            <a:xfrm>
              <a:off x="1094" y="1398"/>
              <a:ext cx="2960" cy="1230"/>
            </a:xfrm>
            <a:custGeom>
              <a:avLst/>
              <a:gdLst>
                <a:gd name="T0" fmla="*/ 15 w 9936"/>
                <a:gd name="T1" fmla="*/ 555 h 4128"/>
                <a:gd name="T2" fmla="*/ 55 w 9936"/>
                <a:gd name="T3" fmla="*/ 424 h 4128"/>
                <a:gd name="T4" fmla="*/ 203 w 9936"/>
                <a:gd name="T5" fmla="*/ 204 h 4128"/>
                <a:gd name="T6" fmla="*/ 307 w 9936"/>
                <a:gd name="T7" fmla="*/ 118 h 4128"/>
                <a:gd name="T8" fmla="*/ 488 w 9936"/>
                <a:gd name="T9" fmla="*/ 32 h 4128"/>
                <a:gd name="T10" fmla="*/ 694 w 9936"/>
                <a:gd name="T11" fmla="*/ 0 h 4128"/>
                <a:gd name="T12" fmla="*/ 9383 w 9936"/>
                <a:gd name="T13" fmla="*/ 15 h 4128"/>
                <a:gd name="T14" fmla="*/ 9514 w 9936"/>
                <a:gd name="T15" fmla="*/ 55 h 4128"/>
                <a:gd name="T16" fmla="*/ 9734 w 9936"/>
                <a:gd name="T17" fmla="*/ 203 h 4128"/>
                <a:gd name="T18" fmla="*/ 9819 w 9936"/>
                <a:gd name="T19" fmla="*/ 307 h 4128"/>
                <a:gd name="T20" fmla="*/ 9905 w 9936"/>
                <a:gd name="T21" fmla="*/ 488 h 4128"/>
                <a:gd name="T22" fmla="*/ 9936 w 9936"/>
                <a:gd name="T23" fmla="*/ 694 h 4128"/>
                <a:gd name="T24" fmla="*/ 9922 w 9936"/>
                <a:gd name="T25" fmla="*/ 3575 h 4128"/>
                <a:gd name="T26" fmla="*/ 9882 w 9936"/>
                <a:gd name="T27" fmla="*/ 3706 h 4128"/>
                <a:gd name="T28" fmla="*/ 9735 w 9936"/>
                <a:gd name="T29" fmla="*/ 3926 h 4128"/>
                <a:gd name="T30" fmla="*/ 9630 w 9936"/>
                <a:gd name="T31" fmla="*/ 4011 h 4128"/>
                <a:gd name="T32" fmla="*/ 9450 w 9936"/>
                <a:gd name="T33" fmla="*/ 4097 h 4128"/>
                <a:gd name="T34" fmla="*/ 9244 w 9936"/>
                <a:gd name="T35" fmla="*/ 4128 h 4128"/>
                <a:gd name="T36" fmla="*/ 555 w 9936"/>
                <a:gd name="T37" fmla="*/ 4114 h 4128"/>
                <a:gd name="T38" fmla="*/ 424 w 9936"/>
                <a:gd name="T39" fmla="*/ 4074 h 4128"/>
                <a:gd name="T40" fmla="*/ 204 w 9936"/>
                <a:gd name="T41" fmla="*/ 3927 h 4128"/>
                <a:gd name="T42" fmla="*/ 118 w 9936"/>
                <a:gd name="T43" fmla="*/ 3822 h 4128"/>
                <a:gd name="T44" fmla="*/ 32 w 9936"/>
                <a:gd name="T45" fmla="*/ 3642 h 4128"/>
                <a:gd name="T46" fmla="*/ 0 w 9936"/>
                <a:gd name="T47" fmla="*/ 3436 h 4128"/>
                <a:gd name="T48" fmla="*/ 20 w 9936"/>
                <a:gd name="T49" fmla="*/ 3504 h 4128"/>
                <a:gd name="T50" fmla="*/ 70 w 9936"/>
                <a:gd name="T51" fmla="*/ 3700 h 4128"/>
                <a:gd name="T52" fmla="*/ 132 w 9936"/>
                <a:gd name="T53" fmla="*/ 3813 h 4128"/>
                <a:gd name="T54" fmla="*/ 316 w 9936"/>
                <a:gd name="T55" fmla="*/ 3997 h 4128"/>
                <a:gd name="T56" fmla="*/ 430 w 9936"/>
                <a:gd name="T57" fmla="*/ 4059 h 4128"/>
                <a:gd name="T58" fmla="*/ 625 w 9936"/>
                <a:gd name="T59" fmla="*/ 4108 h 4128"/>
                <a:gd name="T60" fmla="*/ 9312 w 9936"/>
                <a:gd name="T61" fmla="*/ 4109 h 4128"/>
                <a:gd name="T62" fmla="*/ 9508 w 9936"/>
                <a:gd name="T63" fmla="*/ 4059 h 4128"/>
                <a:gd name="T64" fmla="*/ 9621 w 9936"/>
                <a:gd name="T65" fmla="*/ 3997 h 4128"/>
                <a:gd name="T66" fmla="*/ 9805 w 9936"/>
                <a:gd name="T67" fmla="*/ 3813 h 4128"/>
                <a:gd name="T68" fmla="*/ 9867 w 9936"/>
                <a:gd name="T69" fmla="*/ 3700 h 4128"/>
                <a:gd name="T70" fmla="*/ 9916 w 9936"/>
                <a:gd name="T71" fmla="*/ 3505 h 4128"/>
                <a:gd name="T72" fmla="*/ 9917 w 9936"/>
                <a:gd name="T73" fmla="*/ 626 h 4128"/>
                <a:gd name="T74" fmla="*/ 9867 w 9936"/>
                <a:gd name="T75" fmla="*/ 430 h 4128"/>
                <a:gd name="T76" fmla="*/ 9805 w 9936"/>
                <a:gd name="T77" fmla="*/ 316 h 4128"/>
                <a:gd name="T78" fmla="*/ 9621 w 9936"/>
                <a:gd name="T79" fmla="*/ 132 h 4128"/>
                <a:gd name="T80" fmla="*/ 9508 w 9936"/>
                <a:gd name="T81" fmla="*/ 70 h 4128"/>
                <a:gd name="T82" fmla="*/ 9313 w 9936"/>
                <a:gd name="T83" fmla="*/ 20 h 4128"/>
                <a:gd name="T84" fmla="*/ 626 w 9936"/>
                <a:gd name="T85" fmla="*/ 20 h 4128"/>
                <a:gd name="T86" fmla="*/ 430 w 9936"/>
                <a:gd name="T87" fmla="*/ 70 h 4128"/>
                <a:gd name="T88" fmla="*/ 316 w 9936"/>
                <a:gd name="T89" fmla="*/ 132 h 4128"/>
                <a:gd name="T90" fmla="*/ 132 w 9936"/>
                <a:gd name="T91" fmla="*/ 316 h 4128"/>
                <a:gd name="T92" fmla="*/ 70 w 9936"/>
                <a:gd name="T93" fmla="*/ 430 h 4128"/>
                <a:gd name="T94" fmla="*/ 20 w 9936"/>
                <a:gd name="T95" fmla="*/ 625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6" h="4128">
                  <a:moveTo>
                    <a:pt x="0" y="694"/>
                  </a:moveTo>
                  <a:lnTo>
                    <a:pt x="4" y="624"/>
                  </a:lnTo>
                  <a:lnTo>
                    <a:pt x="15" y="555"/>
                  </a:lnTo>
                  <a:lnTo>
                    <a:pt x="32" y="488"/>
                  </a:lnTo>
                  <a:lnTo>
                    <a:pt x="55" y="425"/>
                  </a:lnTo>
                  <a:cubicBezTo>
                    <a:pt x="55" y="424"/>
                    <a:pt x="55" y="424"/>
                    <a:pt x="55" y="424"/>
                  </a:cubicBezTo>
                  <a:lnTo>
                    <a:pt x="118" y="307"/>
                  </a:lnTo>
                  <a:cubicBezTo>
                    <a:pt x="119" y="306"/>
                    <a:pt x="119" y="306"/>
                    <a:pt x="119" y="305"/>
                  </a:cubicBezTo>
                  <a:lnTo>
                    <a:pt x="203" y="204"/>
                  </a:lnTo>
                  <a:cubicBezTo>
                    <a:pt x="204" y="204"/>
                    <a:pt x="204" y="204"/>
                    <a:pt x="204" y="203"/>
                  </a:cubicBezTo>
                  <a:lnTo>
                    <a:pt x="305" y="119"/>
                  </a:lnTo>
                  <a:cubicBezTo>
                    <a:pt x="306" y="119"/>
                    <a:pt x="306" y="119"/>
                    <a:pt x="307" y="118"/>
                  </a:cubicBezTo>
                  <a:lnTo>
                    <a:pt x="424" y="55"/>
                  </a:lnTo>
                  <a:cubicBezTo>
                    <a:pt x="424" y="55"/>
                    <a:pt x="424" y="55"/>
                    <a:pt x="425" y="55"/>
                  </a:cubicBezTo>
                  <a:lnTo>
                    <a:pt x="488" y="32"/>
                  </a:lnTo>
                  <a:lnTo>
                    <a:pt x="554" y="15"/>
                  </a:lnTo>
                  <a:lnTo>
                    <a:pt x="623" y="5"/>
                  </a:lnTo>
                  <a:lnTo>
                    <a:pt x="694" y="0"/>
                  </a:lnTo>
                  <a:lnTo>
                    <a:pt x="9243" y="0"/>
                  </a:lnTo>
                  <a:lnTo>
                    <a:pt x="9314" y="4"/>
                  </a:lnTo>
                  <a:lnTo>
                    <a:pt x="9383" y="15"/>
                  </a:lnTo>
                  <a:lnTo>
                    <a:pt x="9449" y="32"/>
                  </a:lnTo>
                  <a:lnTo>
                    <a:pt x="9513" y="55"/>
                  </a:lnTo>
                  <a:cubicBezTo>
                    <a:pt x="9514" y="55"/>
                    <a:pt x="9514" y="55"/>
                    <a:pt x="9514" y="55"/>
                  </a:cubicBezTo>
                  <a:lnTo>
                    <a:pt x="9630" y="118"/>
                  </a:lnTo>
                  <a:cubicBezTo>
                    <a:pt x="9631" y="119"/>
                    <a:pt x="9631" y="119"/>
                    <a:pt x="9632" y="119"/>
                  </a:cubicBezTo>
                  <a:lnTo>
                    <a:pt x="9734" y="203"/>
                  </a:lnTo>
                  <a:cubicBezTo>
                    <a:pt x="9734" y="204"/>
                    <a:pt x="9734" y="204"/>
                    <a:pt x="9735" y="204"/>
                  </a:cubicBezTo>
                  <a:lnTo>
                    <a:pt x="9818" y="305"/>
                  </a:lnTo>
                  <a:cubicBezTo>
                    <a:pt x="9818" y="306"/>
                    <a:pt x="9818" y="306"/>
                    <a:pt x="9819" y="307"/>
                  </a:cubicBezTo>
                  <a:lnTo>
                    <a:pt x="9882" y="424"/>
                  </a:lnTo>
                  <a:cubicBezTo>
                    <a:pt x="9882" y="424"/>
                    <a:pt x="9882" y="424"/>
                    <a:pt x="9882" y="425"/>
                  </a:cubicBezTo>
                  <a:lnTo>
                    <a:pt x="9905" y="488"/>
                  </a:lnTo>
                  <a:lnTo>
                    <a:pt x="9922" y="554"/>
                  </a:lnTo>
                  <a:lnTo>
                    <a:pt x="9932" y="623"/>
                  </a:lnTo>
                  <a:lnTo>
                    <a:pt x="9936" y="694"/>
                  </a:lnTo>
                  <a:lnTo>
                    <a:pt x="9936" y="3435"/>
                  </a:lnTo>
                  <a:lnTo>
                    <a:pt x="9932" y="3506"/>
                  </a:lnTo>
                  <a:lnTo>
                    <a:pt x="9922" y="3575"/>
                  </a:lnTo>
                  <a:lnTo>
                    <a:pt x="9905" y="3641"/>
                  </a:lnTo>
                  <a:lnTo>
                    <a:pt x="9882" y="3705"/>
                  </a:lnTo>
                  <a:cubicBezTo>
                    <a:pt x="9882" y="3706"/>
                    <a:pt x="9882" y="3706"/>
                    <a:pt x="9882" y="3706"/>
                  </a:cubicBezTo>
                  <a:lnTo>
                    <a:pt x="9819" y="3822"/>
                  </a:lnTo>
                  <a:cubicBezTo>
                    <a:pt x="9818" y="3823"/>
                    <a:pt x="9818" y="3823"/>
                    <a:pt x="9818" y="3824"/>
                  </a:cubicBezTo>
                  <a:lnTo>
                    <a:pt x="9735" y="3926"/>
                  </a:lnTo>
                  <a:cubicBezTo>
                    <a:pt x="9734" y="3926"/>
                    <a:pt x="9734" y="3926"/>
                    <a:pt x="9734" y="3927"/>
                  </a:cubicBezTo>
                  <a:lnTo>
                    <a:pt x="9632" y="4010"/>
                  </a:lnTo>
                  <a:cubicBezTo>
                    <a:pt x="9631" y="4010"/>
                    <a:pt x="9631" y="4010"/>
                    <a:pt x="9630" y="4011"/>
                  </a:cubicBezTo>
                  <a:lnTo>
                    <a:pt x="9514" y="4074"/>
                  </a:lnTo>
                  <a:cubicBezTo>
                    <a:pt x="9514" y="4074"/>
                    <a:pt x="9514" y="4074"/>
                    <a:pt x="9513" y="4074"/>
                  </a:cubicBezTo>
                  <a:lnTo>
                    <a:pt x="9450" y="4097"/>
                  </a:lnTo>
                  <a:lnTo>
                    <a:pt x="9383" y="4114"/>
                  </a:lnTo>
                  <a:lnTo>
                    <a:pt x="9315" y="4124"/>
                  </a:lnTo>
                  <a:lnTo>
                    <a:pt x="9244" y="4128"/>
                  </a:lnTo>
                  <a:lnTo>
                    <a:pt x="694" y="4128"/>
                  </a:lnTo>
                  <a:lnTo>
                    <a:pt x="624" y="4124"/>
                  </a:lnTo>
                  <a:lnTo>
                    <a:pt x="555" y="4114"/>
                  </a:lnTo>
                  <a:lnTo>
                    <a:pt x="488" y="4097"/>
                  </a:lnTo>
                  <a:lnTo>
                    <a:pt x="425" y="4074"/>
                  </a:lnTo>
                  <a:cubicBezTo>
                    <a:pt x="424" y="4074"/>
                    <a:pt x="424" y="4074"/>
                    <a:pt x="424" y="4074"/>
                  </a:cubicBezTo>
                  <a:lnTo>
                    <a:pt x="307" y="4011"/>
                  </a:lnTo>
                  <a:cubicBezTo>
                    <a:pt x="306" y="4010"/>
                    <a:pt x="306" y="4010"/>
                    <a:pt x="305" y="4010"/>
                  </a:cubicBezTo>
                  <a:lnTo>
                    <a:pt x="204" y="3927"/>
                  </a:lnTo>
                  <a:cubicBezTo>
                    <a:pt x="204" y="3926"/>
                    <a:pt x="204" y="3926"/>
                    <a:pt x="203" y="3926"/>
                  </a:cubicBezTo>
                  <a:lnTo>
                    <a:pt x="119" y="3824"/>
                  </a:lnTo>
                  <a:cubicBezTo>
                    <a:pt x="119" y="3823"/>
                    <a:pt x="119" y="3823"/>
                    <a:pt x="118" y="3822"/>
                  </a:cubicBezTo>
                  <a:lnTo>
                    <a:pt x="55" y="3706"/>
                  </a:lnTo>
                  <a:cubicBezTo>
                    <a:pt x="55" y="3706"/>
                    <a:pt x="55" y="3706"/>
                    <a:pt x="55" y="3705"/>
                  </a:cubicBezTo>
                  <a:lnTo>
                    <a:pt x="32" y="3642"/>
                  </a:lnTo>
                  <a:lnTo>
                    <a:pt x="15" y="3575"/>
                  </a:lnTo>
                  <a:lnTo>
                    <a:pt x="5" y="3507"/>
                  </a:lnTo>
                  <a:lnTo>
                    <a:pt x="0" y="3436"/>
                  </a:lnTo>
                  <a:lnTo>
                    <a:pt x="0" y="694"/>
                  </a:lnTo>
                  <a:close/>
                  <a:moveTo>
                    <a:pt x="16" y="3435"/>
                  </a:moveTo>
                  <a:lnTo>
                    <a:pt x="20" y="3504"/>
                  </a:lnTo>
                  <a:lnTo>
                    <a:pt x="30" y="3571"/>
                  </a:lnTo>
                  <a:lnTo>
                    <a:pt x="47" y="3637"/>
                  </a:lnTo>
                  <a:lnTo>
                    <a:pt x="70" y="3700"/>
                  </a:lnTo>
                  <a:lnTo>
                    <a:pt x="70" y="3699"/>
                  </a:lnTo>
                  <a:lnTo>
                    <a:pt x="133" y="3815"/>
                  </a:lnTo>
                  <a:lnTo>
                    <a:pt x="132" y="3813"/>
                  </a:lnTo>
                  <a:lnTo>
                    <a:pt x="216" y="3915"/>
                  </a:lnTo>
                  <a:lnTo>
                    <a:pt x="215" y="3914"/>
                  </a:lnTo>
                  <a:lnTo>
                    <a:pt x="316" y="3997"/>
                  </a:lnTo>
                  <a:lnTo>
                    <a:pt x="314" y="3996"/>
                  </a:lnTo>
                  <a:lnTo>
                    <a:pt x="431" y="4059"/>
                  </a:lnTo>
                  <a:lnTo>
                    <a:pt x="430" y="4059"/>
                  </a:lnTo>
                  <a:lnTo>
                    <a:pt x="492" y="4082"/>
                  </a:lnTo>
                  <a:lnTo>
                    <a:pt x="558" y="4099"/>
                  </a:lnTo>
                  <a:lnTo>
                    <a:pt x="625" y="4108"/>
                  </a:lnTo>
                  <a:lnTo>
                    <a:pt x="694" y="4112"/>
                  </a:lnTo>
                  <a:lnTo>
                    <a:pt x="9243" y="4112"/>
                  </a:lnTo>
                  <a:lnTo>
                    <a:pt x="9312" y="4109"/>
                  </a:lnTo>
                  <a:lnTo>
                    <a:pt x="9379" y="4099"/>
                  </a:lnTo>
                  <a:lnTo>
                    <a:pt x="9445" y="4082"/>
                  </a:lnTo>
                  <a:lnTo>
                    <a:pt x="9508" y="4059"/>
                  </a:lnTo>
                  <a:lnTo>
                    <a:pt x="9507" y="4059"/>
                  </a:lnTo>
                  <a:lnTo>
                    <a:pt x="9623" y="3996"/>
                  </a:lnTo>
                  <a:lnTo>
                    <a:pt x="9621" y="3997"/>
                  </a:lnTo>
                  <a:lnTo>
                    <a:pt x="9723" y="3914"/>
                  </a:lnTo>
                  <a:lnTo>
                    <a:pt x="9722" y="3915"/>
                  </a:lnTo>
                  <a:lnTo>
                    <a:pt x="9805" y="3813"/>
                  </a:lnTo>
                  <a:lnTo>
                    <a:pt x="9804" y="3815"/>
                  </a:lnTo>
                  <a:lnTo>
                    <a:pt x="9867" y="3699"/>
                  </a:lnTo>
                  <a:lnTo>
                    <a:pt x="9867" y="3700"/>
                  </a:lnTo>
                  <a:lnTo>
                    <a:pt x="9890" y="3637"/>
                  </a:lnTo>
                  <a:lnTo>
                    <a:pt x="9907" y="3572"/>
                  </a:lnTo>
                  <a:lnTo>
                    <a:pt x="9916" y="3505"/>
                  </a:lnTo>
                  <a:lnTo>
                    <a:pt x="9920" y="3435"/>
                  </a:lnTo>
                  <a:lnTo>
                    <a:pt x="9920" y="695"/>
                  </a:lnTo>
                  <a:lnTo>
                    <a:pt x="9917" y="626"/>
                  </a:lnTo>
                  <a:lnTo>
                    <a:pt x="9907" y="558"/>
                  </a:lnTo>
                  <a:lnTo>
                    <a:pt x="9890" y="493"/>
                  </a:lnTo>
                  <a:lnTo>
                    <a:pt x="9867" y="430"/>
                  </a:lnTo>
                  <a:lnTo>
                    <a:pt x="9867" y="431"/>
                  </a:lnTo>
                  <a:lnTo>
                    <a:pt x="9804" y="314"/>
                  </a:lnTo>
                  <a:lnTo>
                    <a:pt x="9805" y="316"/>
                  </a:lnTo>
                  <a:lnTo>
                    <a:pt x="9722" y="215"/>
                  </a:lnTo>
                  <a:lnTo>
                    <a:pt x="9723" y="216"/>
                  </a:lnTo>
                  <a:lnTo>
                    <a:pt x="9621" y="132"/>
                  </a:lnTo>
                  <a:lnTo>
                    <a:pt x="9623" y="133"/>
                  </a:lnTo>
                  <a:lnTo>
                    <a:pt x="9507" y="70"/>
                  </a:lnTo>
                  <a:lnTo>
                    <a:pt x="9508" y="70"/>
                  </a:lnTo>
                  <a:lnTo>
                    <a:pt x="9445" y="47"/>
                  </a:lnTo>
                  <a:lnTo>
                    <a:pt x="9380" y="30"/>
                  </a:lnTo>
                  <a:lnTo>
                    <a:pt x="9313" y="20"/>
                  </a:lnTo>
                  <a:lnTo>
                    <a:pt x="9243" y="16"/>
                  </a:lnTo>
                  <a:lnTo>
                    <a:pt x="695" y="16"/>
                  </a:lnTo>
                  <a:lnTo>
                    <a:pt x="626" y="20"/>
                  </a:lnTo>
                  <a:lnTo>
                    <a:pt x="558" y="30"/>
                  </a:lnTo>
                  <a:lnTo>
                    <a:pt x="493" y="47"/>
                  </a:lnTo>
                  <a:lnTo>
                    <a:pt x="430" y="70"/>
                  </a:lnTo>
                  <a:lnTo>
                    <a:pt x="431" y="70"/>
                  </a:lnTo>
                  <a:lnTo>
                    <a:pt x="314" y="133"/>
                  </a:lnTo>
                  <a:lnTo>
                    <a:pt x="316" y="132"/>
                  </a:lnTo>
                  <a:lnTo>
                    <a:pt x="215" y="216"/>
                  </a:lnTo>
                  <a:lnTo>
                    <a:pt x="216" y="215"/>
                  </a:lnTo>
                  <a:lnTo>
                    <a:pt x="132" y="316"/>
                  </a:lnTo>
                  <a:lnTo>
                    <a:pt x="133" y="314"/>
                  </a:lnTo>
                  <a:lnTo>
                    <a:pt x="70" y="431"/>
                  </a:lnTo>
                  <a:lnTo>
                    <a:pt x="70" y="430"/>
                  </a:lnTo>
                  <a:lnTo>
                    <a:pt x="47" y="492"/>
                  </a:lnTo>
                  <a:lnTo>
                    <a:pt x="30" y="558"/>
                  </a:lnTo>
                  <a:lnTo>
                    <a:pt x="20" y="625"/>
                  </a:lnTo>
                  <a:lnTo>
                    <a:pt x="16" y="694"/>
                  </a:lnTo>
                  <a:lnTo>
                    <a:pt x="16" y="3435"/>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8" name="Freeform 11"/>
            <p:cNvSpPr>
              <a:spLocks/>
            </p:cNvSpPr>
            <p:nvPr/>
          </p:nvSpPr>
          <p:spPr bwMode="auto">
            <a:xfrm>
              <a:off x="1135" y="3384"/>
              <a:ext cx="1368" cy="433"/>
            </a:xfrm>
            <a:custGeom>
              <a:avLst/>
              <a:gdLst>
                <a:gd name="T0" fmla="*/ 0 w 4592"/>
                <a:gd name="T1" fmla="*/ 243 h 1456"/>
                <a:gd name="T2" fmla="*/ 243 w 4592"/>
                <a:gd name="T3" fmla="*/ 0 h 1456"/>
                <a:gd name="T4" fmla="*/ 243 w 4592"/>
                <a:gd name="T5" fmla="*/ 0 h 1456"/>
                <a:gd name="T6" fmla="*/ 243 w 4592"/>
                <a:gd name="T7" fmla="*/ 0 h 1456"/>
                <a:gd name="T8" fmla="*/ 4350 w 4592"/>
                <a:gd name="T9" fmla="*/ 0 h 1456"/>
                <a:gd name="T10" fmla="*/ 4350 w 4592"/>
                <a:gd name="T11" fmla="*/ 0 h 1456"/>
                <a:gd name="T12" fmla="*/ 4592 w 4592"/>
                <a:gd name="T13" fmla="*/ 243 h 1456"/>
                <a:gd name="T14" fmla="*/ 4592 w 4592"/>
                <a:gd name="T15" fmla="*/ 243 h 1456"/>
                <a:gd name="T16" fmla="*/ 4592 w 4592"/>
                <a:gd name="T17" fmla="*/ 243 h 1456"/>
                <a:gd name="T18" fmla="*/ 4592 w 4592"/>
                <a:gd name="T19" fmla="*/ 1214 h 1456"/>
                <a:gd name="T20" fmla="*/ 4592 w 4592"/>
                <a:gd name="T21" fmla="*/ 1214 h 1456"/>
                <a:gd name="T22" fmla="*/ 4350 w 4592"/>
                <a:gd name="T23" fmla="*/ 1456 h 1456"/>
                <a:gd name="T24" fmla="*/ 4350 w 4592"/>
                <a:gd name="T25" fmla="*/ 1456 h 1456"/>
                <a:gd name="T26" fmla="*/ 4350 w 4592"/>
                <a:gd name="T27" fmla="*/ 1456 h 1456"/>
                <a:gd name="T28" fmla="*/ 243 w 4592"/>
                <a:gd name="T29" fmla="*/ 1456 h 1456"/>
                <a:gd name="T30" fmla="*/ 243 w 4592"/>
                <a:gd name="T31" fmla="*/ 1456 h 1456"/>
                <a:gd name="T32" fmla="*/ 0 w 4592"/>
                <a:gd name="T33" fmla="*/ 1214 h 1456"/>
                <a:gd name="T34" fmla="*/ 0 w 4592"/>
                <a:gd name="T35" fmla="*/ 1214 h 1456"/>
                <a:gd name="T36" fmla="*/ 0 w 4592"/>
                <a:gd name="T37" fmla="*/ 243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92" h="1456">
                  <a:moveTo>
                    <a:pt x="0" y="243"/>
                  </a:moveTo>
                  <a:cubicBezTo>
                    <a:pt x="0" y="109"/>
                    <a:pt x="109" y="0"/>
                    <a:pt x="243" y="0"/>
                  </a:cubicBezTo>
                  <a:cubicBezTo>
                    <a:pt x="243" y="0"/>
                    <a:pt x="243" y="0"/>
                    <a:pt x="243" y="0"/>
                  </a:cubicBezTo>
                  <a:lnTo>
                    <a:pt x="243" y="0"/>
                  </a:lnTo>
                  <a:lnTo>
                    <a:pt x="4350" y="0"/>
                  </a:lnTo>
                  <a:lnTo>
                    <a:pt x="4350" y="0"/>
                  </a:lnTo>
                  <a:cubicBezTo>
                    <a:pt x="4484" y="0"/>
                    <a:pt x="4592" y="109"/>
                    <a:pt x="4592" y="243"/>
                  </a:cubicBezTo>
                  <a:cubicBezTo>
                    <a:pt x="4592" y="243"/>
                    <a:pt x="4592" y="243"/>
                    <a:pt x="4592" y="243"/>
                  </a:cubicBezTo>
                  <a:lnTo>
                    <a:pt x="4592" y="243"/>
                  </a:lnTo>
                  <a:lnTo>
                    <a:pt x="4592" y="1214"/>
                  </a:lnTo>
                  <a:lnTo>
                    <a:pt x="4592" y="1214"/>
                  </a:lnTo>
                  <a:cubicBezTo>
                    <a:pt x="4592" y="1348"/>
                    <a:pt x="4484" y="1456"/>
                    <a:pt x="4350" y="1456"/>
                  </a:cubicBezTo>
                  <a:cubicBezTo>
                    <a:pt x="4350" y="1456"/>
                    <a:pt x="4350" y="1456"/>
                    <a:pt x="4350" y="1456"/>
                  </a:cubicBezTo>
                  <a:lnTo>
                    <a:pt x="4350" y="1456"/>
                  </a:lnTo>
                  <a:lnTo>
                    <a:pt x="243" y="1456"/>
                  </a:lnTo>
                  <a:lnTo>
                    <a:pt x="243" y="1456"/>
                  </a:lnTo>
                  <a:cubicBezTo>
                    <a:pt x="109" y="1456"/>
                    <a:pt x="0" y="1348"/>
                    <a:pt x="0" y="1214"/>
                  </a:cubicBezTo>
                  <a:cubicBezTo>
                    <a:pt x="0" y="1214"/>
                    <a:pt x="0" y="1214"/>
                    <a:pt x="0" y="1214"/>
                  </a:cubicBezTo>
                  <a:lnTo>
                    <a:pt x="0" y="243"/>
                  </a:lnTo>
                  <a:close/>
                </a:path>
              </a:pathLst>
            </a:custGeom>
            <a:solidFill>
              <a:srgbClr val="EBF1DE"/>
            </a:solidFill>
            <a:ln w="0">
              <a:solidFill>
                <a:srgbClr val="000000"/>
              </a:solidFill>
              <a:prstDash val="solid"/>
              <a:round/>
              <a:headEnd/>
              <a:tailEnd/>
            </a:ln>
          </p:spPr>
          <p:txBody>
            <a:bodyPr/>
            <a:lstStyle/>
            <a:p>
              <a:pPr>
                <a:defRPr/>
              </a:pPr>
              <a:endParaRPr lang="ko-KR" altLang="en-US" sz="1662"/>
            </a:p>
          </p:txBody>
        </p:sp>
        <p:sp>
          <p:nvSpPr>
            <p:cNvPr id="9" name="Freeform 12"/>
            <p:cNvSpPr>
              <a:spLocks noEditPoints="1"/>
            </p:cNvSpPr>
            <p:nvPr/>
          </p:nvSpPr>
          <p:spPr bwMode="auto">
            <a:xfrm>
              <a:off x="1133" y="3381"/>
              <a:ext cx="1372" cy="439"/>
            </a:xfrm>
            <a:custGeom>
              <a:avLst/>
              <a:gdLst>
                <a:gd name="T0" fmla="*/ 6 w 4608"/>
                <a:gd name="T1" fmla="*/ 200 h 1472"/>
                <a:gd name="T2" fmla="*/ 43 w 4608"/>
                <a:gd name="T3" fmla="*/ 112 h 1472"/>
                <a:gd name="T4" fmla="*/ 74 w 4608"/>
                <a:gd name="T5" fmla="*/ 73 h 1472"/>
                <a:gd name="T6" fmla="*/ 154 w 4608"/>
                <a:gd name="T7" fmla="*/ 20 h 1472"/>
                <a:gd name="T8" fmla="*/ 202 w 4608"/>
                <a:gd name="T9" fmla="*/ 5 h 1472"/>
                <a:gd name="T10" fmla="*/ 4408 w 4608"/>
                <a:gd name="T11" fmla="*/ 5 h 1472"/>
                <a:gd name="T12" fmla="*/ 4456 w 4608"/>
                <a:gd name="T13" fmla="*/ 20 h 1472"/>
                <a:gd name="T14" fmla="*/ 4534 w 4608"/>
                <a:gd name="T15" fmla="*/ 73 h 1472"/>
                <a:gd name="T16" fmla="*/ 4567 w 4608"/>
                <a:gd name="T17" fmla="*/ 112 h 1472"/>
                <a:gd name="T18" fmla="*/ 4603 w 4608"/>
                <a:gd name="T19" fmla="*/ 200 h 1472"/>
                <a:gd name="T20" fmla="*/ 4608 w 4608"/>
                <a:gd name="T21" fmla="*/ 1222 h 1472"/>
                <a:gd name="T22" fmla="*/ 4589 w 4608"/>
                <a:gd name="T23" fmla="*/ 1319 h 1472"/>
                <a:gd name="T24" fmla="*/ 4566 w 4608"/>
                <a:gd name="T25" fmla="*/ 1363 h 1472"/>
                <a:gd name="T26" fmla="*/ 4499 w 4608"/>
                <a:gd name="T27" fmla="*/ 1430 h 1472"/>
                <a:gd name="T28" fmla="*/ 4455 w 4608"/>
                <a:gd name="T29" fmla="*/ 1453 h 1472"/>
                <a:gd name="T30" fmla="*/ 4359 w 4608"/>
                <a:gd name="T31" fmla="*/ 1472 h 1472"/>
                <a:gd name="T32" fmla="*/ 200 w 4608"/>
                <a:gd name="T33" fmla="*/ 1467 h 1472"/>
                <a:gd name="T34" fmla="*/ 112 w 4608"/>
                <a:gd name="T35" fmla="*/ 1431 h 1472"/>
                <a:gd name="T36" fmla="*/ 73 w 4608"/>
                <a:gd name="T37" fmla="*/ 1398 h 1472"/>
                <a:gd name="T38" fmla="*/ 20 w 4608"/>
                <a:gd name="T39" fmla="*/ 1320 h 1472"/>
                <a:gd name="T40" fmla="*/ 6 w 4608"/>
                <a:gd name="T41" fmla="*/ 1272 h 1472"/>
                <a:gd name="T42" fmla="*/ 16 w 4608"/>
                <a:gd name="T43" fmla="*/ 1222 h 1472"/>
                <a:gd name="T44" fmla="*/ 35 w 4608"/>
                <a:gd name="T45" fmla="*/ 1314 h 1472"/>
                <a:gd name="T46" fmla="*/ 57 w 4608"/>
                <a:gd name="T47" fmla="*/ 1352 h 1472"/>
                <a:gd name="T48" fmla="*/ 121 w 4608"/>
                <a:gd name="T49" fmla="*/ 1417 h 1472"/>
                <a:gd name="T50" fmla="*/ 160 w 4608"/>
                <a:gd name="T51" fmla="*/ 1438 h 1472"/>
                <a:gd name="T52" fmla="*/ 251 w 4608"/>
                <a:gd name="T53" fmla="*/ 1456 h 1472"/>
                <a:gd name="T54" fmla="*/ 4405 w 4608"/>
                <a:gd name="T55" fmla="*/ 1452 h 1472"/>
                <a:gd name="T56" fmla="*/ 4490 w 4608"/>
                <a:gd name="T57" fmla="*/ 1416 h 1472"/>
                <a:gd name="T58" fmla="*/ 4523 w 4608"/>
                <a:gd name="T59" fmla="*/ 1388 h 1472"/>
                <a:gd name="T60" fmla="*/ 4574 w 4608"/>
                <a:gd name="T61" fmla="*/ 1313 h 1472"/>
                <a:gd name="T62" fmla="*/ 4588 w 4608"/>
                <a:gd name="T63" fmla="*/ 1271 h 1472"/>
                <a:gd name="T64" fmla="*/ 4588 w 4608"/>
                <a:gd name="T65" fmla="*/ 203 h 1472"/>
                <a:gd name="T66" fmla="*/ 4574 w 4608"/>
                <a:gd name="T67" fmla="*/ 161 h 1472"/>
                <a:gd name="T68" fmla="*/ 4523 w 4608"/>
                <a:gd name="T69" fmla="*/ 85 h 1472"/>
                <a:gd name="T70" fmla="*/ 4490 w 4608"/>
                <a:gd name="T71" fmla="*/ 57 h 1472"/>
                <a:gd name="T72" fmla="*/ 4405 w 4608"/>
                <a:gd name="T73" fmla="*/ 21 h 1472"/>
                <a:gd name="T74" fmla="*/ 252 w 4608"/>
                <a:gd name="T75" fmla="*/ 16 h 1472"/>
                <a:gd name="T76" fmla="*/ 160 w 4608"/>
                <a:gd name="T77" fmla="*/ 35 h 1472"/>
                <a:gd name="T78" fmla="*/ 120 w 4608"/>
                <a:gd name="T79" fmla="*/ 57 h 1472"/>
                <a:gd name="T80" fmla="*/ 57 w 4608"/>
                <a:gd name="T81" fmla="*/ 120 h 1472"/>
                <a:gd name="T82" fmla="*/ 35 w 4608"/>
                <a:gd name="T83" fmla="*/ 160 h 1472"/>
                <a:gd name="T84" fmla="*/ 16 w 4608"/>
                <a:gd name="T85" fmla="*/ 251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08" h="1472">
                  <a:moveTo>
                    <a:pt x="0" y="251"/>
                  </a:moveTo>
                  <a:lnTo>
                    <a:pt x="6" y="202"/>
                  </a:lnTo>
                  <a:cubicBezTo>
                    <a:pt x="6" y="201"/>
                    <a:pt x="6" y="201"/>
                    <a:pt x="6" y="200"/>
                  </a:cubicBezTo>
                  <a:lnTo>
                    <a:pt x="20" y="155"/>
                  </a:lnTo>
                  <a:cubicBezTo>
                    <a:pt x="20" y="155"/>
                    <a:pt x="20" y="154"/>
                    <a:pt x="20" y="154"/>
                  </a:cubicBezTo>
                  <a:lnTo>
                    <a:pt x="43" y="112"/>
                  </a:lnTo>
                  <a:cubicBezTo>
                    <a:pt x="44" y="111"/>
                    <a:pt x="44" y="111"/>
                    <a:pt x="44" y="110"/>
                  </a:cubicBezTo>
                  <a:lnTo>
                    <a:pt x="73" y="74"/>
                  </a:lnTo>
                  <a:cubicBezTo>
                    <a:pt x="74" y="74"/>
                    <a:pt x="74" y="74"/>
                    <a:pt x="74" y="73"/>
                  </a:cubicBezTo>
                  <a:lnTo>
                    <a:pt x="110" y="44"/>
                  </a:lnTo>
                  <a:cubicBezTo>
                    <a:pt x="111" y="44"/>
                    <a:pt x="111" y="44"/>
                    <a:pt x="112" y="43"/>
                  </a:cubicBezTo>
                  <a:lnTo>
                    <a:pt x="154" y="20"/>
                  </a:lnTo>
                  <a:cubicBezTo>
                    <a:pt x="154" y="20"/>
                    <a:pt x="155" y="20"/>
                    <a:pt x="155" y="20"/>
                  </a:cubicBezTo>
                  <a:lnTo>
                    <a:pt x="200" y="6"/>
                  </a:lnTo>
                  <a:cubicBezTo>
                    <a:pt x="201" y="6"/>
                    <a:pt x="201" y="6"/>
                    <a:pt x="202" y="5"/>
                  </a:cubicBezTo>
                  <a:lnTo>
                    <a:pt x="251" y="0"/>
                  </a:lnTo>
                  <a:lnTo>
                    <a:pt x="4358" y="0"/>
                  </a:lnTo>
                  <a:lnTo>
                    <a:pt x="4408" y="5"/>
                  </a:lnTo>
                  <a:cubicBezTo>
                    <a:pt x="4409" y="6"/>
                    <a:pt x="4409" y="6"/>
                    <a:pt x="4410" y="6"/>
                  </a:cubicBezTo>
                  <a:lnTo>
                    <a:pt x="4455" y="20"/>
                  </a:lnTo>
                  <a:cubicBezTo>
                    <a:pt x="4455" y="20"/>
                    <a:pt x="4456" y="20"/>
                    <a:pt x="4456" y="20"/>
                  </a:cubicBezTo>
                  <a:lnTo>
                    <a:pt x="4497" y="43"/>
                  </a:lnTo>
                  <a:cubicBezTo>
                    <a:pt x="4498" y="44"/>
                    <a:pt x="4498" y="44"/>
                    <a:pt x="4498" y="44"/>
                  </a:cubicBezTo>
                  <a:lnTo>
                    <a:pt x="4534" y="73"/>
                  </a:lnTo>
                  <a:cubicBezTo>
                    <a:pt x="4535" y="74"/>
                    <a:pt x="4535" y="74"/>
                    <a:pt x="4536" y="74"/>
                  </a:cubicBezTo>
                  <a:lnTo>
                    <a:pt x="4566" y="110"/>
                  </a:lnTo>
                  <a:cubicBezTo>
                    <a:pt x="4566" y="111"/>
                    <a:pt x="4566" y="111"/>
                    <a:pt x="4567" y="112"/>
                  </a:cubicBezTo>
                  <a:lnTo>
                    <a:pt x="4589" y="154"/>
                  </a:lnTo>
                  <a:cubicBezTo>
                    <a:pt x="4589" y="154"/>
                    <a:pt x="4589" y="155"/>
                    <a:pt x="4589" y="155"/>
                  </a:cubicBezTo>
                  <a:lnTo>
                    <a:pt x="4603" y="200"/>
                  </a:lnTo>
                  <a:cubicBezTo>
                    <a:pt x="4603" y="201"/>
                    <a:pt x="4603" y="201"/>
                    <a:pt x="4603" y="202"/>
                  </a:cubicBezTo>
                  <a:lnTo>
                    <a:pt x="4608" y="251"/>
                  </a:lnTo>
                  <a:lnTo>
                    <a:pt x="4608" y="1222"/>
                  </a:lnTo>
                  <a:lnTo>
                    <a:pt x="4603" y="1272"/>
                  </a:lnTo>
                  <a:cubicBezTo>
                    <a:pt x="4603" y="1273"/>
                    <a:pt x="4603" y="1273"/>
                    <a:pt x="4603" y="1274"/>
                  </a:cubicBezTo>
                  <a:lnTo>
                    <a:pt x="4589" y="1319"/>
                  </a:lnTo>
                  <a:cubicBezTo>
                    <a:pt x="4589" y="1319"/>
                    <a:pt x="4589" y="1320"/>
                    <a:pt x="4589" y="1320"/>
                  </a:cubicBezTo>
                  <a:lnTo>
                    <a:pt x="4567" y="1361"/>
                  </a:lnTo>
                  <a:cubicBezTo>
                    <a:pt x="4566" y="1362"/>
                    <a:pt x="4566" y="1362"/>
                    <a:pt x="4566" y="1363"/>
                  </a:cubicBezTo>
                  <a:lnTo>
                    <a:pt x="4536" y="1399"/>
                  </a:lnTo>
                  <a:cubicBezTo>
                    <a:pt x="4535" y="1399"/>
                    <a:pt x="4535" y="1399"/>
                    <a:pt x="4535" y="1400"/>
                  </a:cubicBezTo>
                  <a:lnTo>
                    <a:pt x="4499" y="1430"/>
                  </a:lnTo>
                  <a:cubicBezTo>
                    <a:pt x="4498" y="1430"/>
                    <a:pt x="4498" y="1430"/>
                    <a:pt x="4497" y="1431"/>
                  </a:cubicBezTo>
                  <a:lnTo>
                    <a:pt x="4456" y="1453"/>
                  </a:lnTo>
                  <a:cubicBezTo>
                    <a:pt x="4456" y="1453"/>
                    <a:pt x="4455" y="1453"/>
                    <a:pt x="4455" y="1453"/>
                  </a:cubicBezTo>
                  <a:lnTo>
                    <a:pt x="4410" y="1467"/>
                  </a:lnTo>
                  <a:cubicBezTo>
                    <a:pt x="4409" y="1467"/>
                    <a:pt x="4409" y="1467"/>
                    <a:pt x="4408" y="1467"/>
                  </a:cubicBezTo>
                  <a:lnTo>
                    <a:pt x="4359" y="1472"/>
                  </a:lnTo>
                  <a:lnTo>
                    <a:pt x="251" y="1472"/>
                  </a:lnTo>
                  <a:lnTo>
                    <a:pt x="202" y="1467"/>
                  </a:lnTo>
                  <a:cubicBezTo>
                    <a:pt x="201" y="1467"/>
                    <a:pt x="201" y="1467"/>
                    <a:pt x="200" y="1467"/>
                  </a:cubicBezTo>
                  <a:lnTo>
                    <a:pt x="155" y="1453"/>
                  </a:lnTo>
                  <a:cubicBezTo>
                    <a:pt x="155" y="1453"/>
                    <a:pt x="154" y="1453"/>
                    <a:pt x="154" y="1453"/>
                  </a:cubicBezTo>
                  <a:lnTo>
                    <a:pt x="112" y="1431"/>
                  </a:lnTo>
                  <a:cubicBezTo>
                    <a:pt x="111" y="1430"/>
                    <a:pt x="111" y="1430"/>
                    <a:pt x="110" y="1430"/>
                  </a:cubicBezTo>
                  <a:lnTo>
                    <a:pt x="74" y="1400"/>
                  </a:lnTo>
                  <a:cubicBezTo>
                    <a:pt x="74" y="1399"/>
                    <a:pt x="74" y="1399"/>
                    <a:pt x="73" y="1398"/>
                  </a:cubicBezTo>
                  <a:lnTo>
                    <a:pt x="44" y="1362"/>
                  </a:lnTo>
                  <a:cubicBezTo>
                    <a:pt x="44" y="1362"/>
                    <a:pt x="44" y="1362"/>
                    <a:pt x="43" y="1361"/>
                  </a:cubicBezTo>
                  <a:lnTo>
                    <a:pt x="20" y="1320"/>
                  </a:lnTo>
                  <a:cubicBezTo>
                    <a:pt x="20" y="1320"/>
                    <a:pt x="20" y="1319"/>
                    <a:pt x="20" y="1319"/>
                  </a:cubicBezTo>
                  <a:lnTo>
                    <a:pt x="6" y="1274"/>
                  </a:lnTo>
                  <a:cubicBezTo>
                    <a:pt x="6" y="1273"/>
                    <a:pt x="6" y="1273"/>
                    <a:pt x="6" y="1272"/>
                  </a:cubicBezTo>
                  <a:lnTo>
                    <a:pt x="1" y="1223"/>
                  </a:lnTo>
                  <a:lnTo>
                    <a:pt x="0" y="251"/>
                  </a:lnTo>
                  <a:close/>
                  <a:moveTo>
                    <a:pt x="16" y="1222"/>
                  </a:moveTo>
                  <a:lnTo>
                    <a:pt x="21" y="1271"/>
                  </a:lnTo>
                  <a:lnTo>
                    <a:pt x="21" y="1269"/>
                  </a:lnTo>
                  <a:lnTo>
                    <a:pt x="35" y="1314"/>
                  </a:lnTo>
                  <a:lnTo>
                    <a:pt x="34" y="1313"/>
                  </a:lnTo>
                  <a:lnTo>
                    <a:pt x="57" y="1354"/>
                  </a:lnTo>
                  <a:lnTo>
                    <a:pt x="57" y="1352"/>
                  </a:lnTo>
                  <a:lnTo>
                    <a:pt x="86" y="1388"/>
                  </a:lnTo>
                  <a:lnTo>
                    <a:pt x="85" y="1387"/>
                  </a:lnTo>
                  <a:lnTo>
                    <a:pt x="121" y="1417"/>
                  </a:lnTo>
                  <a:lnTo>
                    <a:pt x="119" y="1416"/>
                  </a:lnTo>
                  <a:lnTo>
                    <a:pt x="161" y="1438"/>
                  </a:lnTo>
                  <a:lnTo>
                    <a:pt x="160" y="1438"/>
                  </a:lnTo>
                  <a:lnTo>
                    <a:pt x="205" y="1452"/>
                  </a:lnTo>
                  <a:lnTo>
                    <a:pt x="203" y="1451"/>
                  </a:lnTo>
                  <a:lnTo>
                    <a:pt x="251" y="1456"/>
                  </a:lnTo>
                  <a:lnTo>
                    <a:pt x="4358" y="1456"/>
                  </a:lnTo>
                  <a:lnTo>
                    <a:pt x="4407" y="1451"/>
                  </a:lnTo>
                  <a:lnTo>
                    <a:pt x="4405" y="1452"/>
                  </a:lnTo>
                  <a:lnTo>
                    <a:pt x="4450" y="1438"/>
                  </a:lnTo>
                  <a:lnTo>
                    <a:pt x="4449" y="1438"/>
                  </a:lnTo>
                  <a:lnTo>
                    <a:pt x="4490" y="1416"/>
                  </a:lnTo>
                  <a:lnTo>
                    <a:pt x="4488" y="1417"/>
                  </a:lnTo>
                  <a:lnTo>
                    <a:pt x="4524" y="1387"/>
                  </a:lnTo>
                  <a:lnTo>
                    <a:pt x="4523" y="1388"/>
                  </a:lnTo>
                  <a:lnTo>
                    <a:pt x="4553" y="1352"/>
                  </a:lnTo>
                  <a:lnTo>
                    <a:pt x="4552" y="1354"/>
                  </a:lnTo>
                  <a:lnTo>
                    <a:pt x="4574" y="1313"/>
                  </a:lnTo>
                  <a:lnTo>
                    <a:pt x="4574" y="1314"/>
                  </a:lnTo>
                  <a:lnTo>
                    <a:pt x="4588" y="1269"/>
                  </a:lnTo>
                  <a:lnTo>
                    <a:pt x="4588" y="1271"/>
                  </a:lnTo>
                  <a:lnTo>
                    <a:pt x="4592" y="1222"/>
                  </a:lnTo>
                  <a:lnTo>
                    <a:pt x="4592" y="252"/>
                  </a:lnTo>
                  <a:lnTo>
                    <a:pt x="4588" y="203"/>
                  </a:lnTo>
                  <a:lnTo>
                    <a:pt x="4588" y="205"/>
                  </a:lnTo>
                  <a:lnTo>
                    <a:pt x="4574" y="160"/>
                  </a:lnTo>
                  <a:lnTo>
                    <a:pt x="4574" y="161"/>
                  </a:lnTo>
                  <a:lnTo>
                    <a:pt x="4552" y="119"/>
                  </a:lnTo>
                  <a:lnTo>
                    <a:pt x="4553" y="121"/>
                  </a:lnTo>
                  <a:lnTo>
                    <a:pt x="4523" y="85"/>
                  </a:lnTo>
                  <a:lnTo>
                    <a:pt x="4524" y="86"/>
                  </a:lnTo>
                  <a:lnTo>
                    <a:pt x="4488" y="57"/>
                  </a:lnTo>
                  <a:lnTo>
                    <a:pt x="4490" y="57"/>
                  </a:lnTo>
                  <a:lnTo>
                    <a:pt x="4449" y="34"/>
                  </a:lnTo>
                  <a:lnTo>
                    <a:pt x="4450" y="35"/>
                  </a:lnTo>
                  <a:lnTo>
                    <a:pt x="4405" y="21"/>
                  </a:lnTo>
                  <a:lnTo>
                    <a:pt x="4407" y="21"/>
                  </a:lnTo>
                  <a:lnTo>
                    <a:pt x="4358" y="16"/>
                  </a:lnTo>
                  <a:lnTo>
                    <a:pt x="252" y="16"/>
                  </a:lnTo>
                  <a:lnTo>
                    <a:pt x="203" y="21"/>
                  </a:lnTo>
                  <a:lnTo>
                    <a:pt x="205" y="21"/>
                  </a:lnTo>
                  <a:lnTo>
                    <a:pt x="160" y="35"/>
                  </a:lnTo>
                  <a:lnTo>
                    <a:pt x="161" y="34"/>
                  </a:lnTo>
                  <a:lnTo>
                    <a:pt x="119" y="57"/>
                  </a:lnTo>
                  <a:lnTo>
                    <a:pt x="120" y="57"/>
                  </a:lnTo>
                  <a:lnTo>
                    <a:pt x="84" y="86"/>
                  </a:lnTo>
                  <a:lnTo>
                    <a:pt x="86" y="84"/>
                  </a:lnTo>
                  <a:lnTo>
                    <a:pt x="57" y="120"/>
                  </a:lnTo>
                  <a:lnTo>
                    <a:pt x="57" y="119"/>
                  </a:lnTo>
                  <a:lnTo>
                    <a:pt x="34" y="161"/>
                  </a:lnTo>
                  <a:lnTo>
                    <a:pt x="35" y="160"/>
                  </a:lnTo>
                  <a:lnTo>
                    <a:pt x="21" y="205"/>
                  </a:lnTo>
                  <a:lnTo>
                    <a:pt x="21" y="203"/>
                  </a:lnTo>
                  <a:lnTo>
                    <a:pt x="16" y="251"/>
                  </a:lnTo>
                  <a:lnTo>
                    <a:pt x="16" y="1222"/>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10" name="Rectangle 13"/>
            <p:cNvSpPr>
              <a:spLocks noChangeArrowheads="1"/>
            </p:cNvSpPr>
            <p:nvPr/>
          </p:nvSpPr>
          <p:spPr bwMode="auto">
            <a:xfrm>
              <a:off x="1239" y="3552"/>
              <a:ext cx="321"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Humans</a:t>
              </a:r>
              <a:endParaRPr lang="ko-KR" altLang="ko-KR" sz="1662">
                <a:effectLst>
                  <a:outerShdw blurRad="38100" dist="38100" dir="2700000" algn="tl">
                    <a:srgbClr val="C0C0C0"/>
                  </a:outerShdw>
                </a:effectLst>
              </a:endParaRPr>
            </a:p>
          </p:txBody>
        </p:sp>
        <p:sp>
          <p:nvSpPr>
            <p:cNvPr id="11" name="Rectangle 14"/>
            <p:cNvSpPr>
              <a:spLocks noChangeArrowheads="1"/>
            </p:cNvSpPr>
            <p:nvPr/>
          </p:nvSpPr>
          <p:spPr bwMode="auto">
            <a:xfrm>
              <a:off x="1587" y="3552"/>
              <a:ext cx="85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with Attached Devices</a:t>
              </a:r>
              <a:endParaRPr lang="ko-KR" altLang="ko-KR" sz="1662">
                <a:effectLst>
                  <a:outerShdw blurRad="38100" dist="38100" dir="2700000" algn="tl">
                    <a:srgbClr val="C0C0C0"/>
                  </a:outerShdw>
                </a:effectLst>
              </a:endParaRPr>
            </a:p>
          </p:txBody>
        </p:sp>
        <p:sp>
          <p:nvSpPr>
            <p:cNvPr id="12" name="Freeform 15"/>
            <p:cNvSpPr>
              <a:spLocks/>
            </p:cNvSpPr>
            <p:nvPr/>
          </p:nvSpPr>
          <p:spPr bwMode="auto">
            <a:xfrm>
              <a:off x="2684" y="3384"/>
              <a:ext cx="1368" cy="433"/>
            </a:xfrm>
            <a:custGeom>
              <a:avLst/>
              <a:gdLst>
                <a:gd name="T0" fmla="*/ 0 w 4592"/>
                <a:gd name="T1" fmla="*/ 243 h 1456"/>
                <a:gd name="T2" fmla="*/ 243 w 4592"/>
                <a:gd name="T3" fmla="*/ 0 h 1456"/>
                <a:gd name="T4" fmla="*/ 243 w 4592"/>
                <a:gd name="T5" fmla="*/ 0 h 1456"/>
                <a:gd name="T6" fmla="*/ 243 w 4592"/>
                <a:gd name="T7" fmla="*/ 0 h 1456"/>
                <a:gd name="T8" fmla="*/ 4350 w 4592"/>
                <a:gd name="T9" fmla="*/ 0 h 1456"/>
                <a:gd name="T10" fmla="*/ 4350 w 4592"/>
                <a:gd name="T11" fmla="*/ 0 h 1456"/>
                <a:gd name="T12" fmla="*/ 4592 w 4592"/>
                <a:gd name="T13" fmla="*/ 243 h 1456"/>
                <a:gd name="T14" fmla="*/ 4592 w 4592"/>
                <a:gd name="T15" fmla="*/ 243 h 1456"/>
                <a:gd name="T16" fmla="*/ 4592 w 4592"/>
                <a:gd name="T17" fmla="*/ 243 h 1456"/>
                <a:gd name="T18" fmla="*/ 4592 w 4592"/>
                <a:gd name="T19" fmla="*/ 1214 h 1456"/>
                <a:gd name="T20" fmla="*/ 4592 w 4592"/>
                <a:gd name="T21" fmla="*/ 1214 h 1456"/>
                <a:gd name="T22" fmla="*/ 4350 w 4592"/>
                <a:gd name="T23" fmla="*/ 1456 h 1456"/>
                <a:gd name="T24" fmla="*/ 4350 w 4592"/>
                <a:gd name="T25" fmla="*/ 1456 h 1456"/>
                <a:gd name="T26" fmla="*/ 4350 w 4592"/>
                <a:gd name="T27" fmla="*/ 1456 h 1456"/>
                <a:gd name="T28" fmla="*/ 243 w 4592"/>
                <a:gd name="T29" fmla="*/ 1456 h 1456"/>
                <a:gd name="T30" fmla="*/ 243 w 4592"/>
                <a:gd name="T31" fmla="*/ 1456 h 1456"/>
                <a:gd name="T32" fmla="*/ 0 w 4592"/>
                <a:gd name="T33" fmla="*/ 1214 h 1456"/>
                <a:gd name="T34" fmla="*/ 0 w 4592"/>
                <a:gd name="T35" fmla="*/ 1214 h 1456"/>
                <a:gd name="T36" fmla="*/ 0 w 4592"/>
                <a:gd name="T37" fmla="*/ 243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92" h="1456">
                  <a:moveTo>
                    <a:pt x="0" y="243"/>
                  </a:moveTo>
                  <a:cubicBezTo>
                    <a:pt x="0" y="109"/>
                    <a:pt x="109" y="0"/>
                    <a:pt x="243" y="0"/>
                  </a:cubicBezTo>
                  <a:cubicBezTo>
                    <a:pt x="243" y="0"/>
                    <a:pt x="243" y="0"/>
                    <a:pt x="243" y="0"/>
                  </a:cubicBezTo>
                  <a:lnTo>
                    <a:pt x="243" y="0"/>
                  </a:lnTo>
                  <a:lnTo>
                    <a:pt x="4350" y="0"/>
                  </a:lnTo>
                  <a:lnTo>
                    <a:pt x="4350" y="0"/>
                  </a:lnTo>
                  <a:cubicBezTo>
                    <a:pt x="4484" y="0"/>
                    <a:pt x="4592" y="109"/>
                    <a:pt x="4592" y="243"/>
                  </a:cubicBezTo>
                  <a:cubicBezTo>
                    <a:pt x="4592" y="243"/>
                    <a:pt x="4592" y="243"/>
                    <a:pt x="4592" y="243"/>
                  </a:cubicBezTo>
                  <a:lnTo>
                    <a:pt x="4592" y="243"/>
                  </a:lnTo>
                  <a:lnTo>
                    <a:pt x="4592" y="1214"/>
                  </a:lnTo>
                  <a:lnTo>
                    <a:pt x="4592" y="1214"/>
                  </a:lnTo>
                  <a:cubicBezTo>
                    <a:pt x="4592" y="1348"/>
                    <a:pt x="4484" y="1456"/>
                    <a:pt x="4350" y="1456"/>
                  </a:cubicBezTo>
                  <a:cubicBezTo>
                    <a:pt x="4350" y="1456"/>
                    <a:pt x="4350" y="1456"/>
                    <a:pt x="4350" y="1456"/>
                  </a:cubicBezTo>
                  <a:lnTo>
                    <a:pt x="4350" y="1456"/>
                  </a:lnTo>
                  <a:lnTo>
                    <a:pt x="243" y="1456"/>
                  </a:lnTo>
                  <a:lnTo>
                    <a:pt x="243" y="1456"/>
                  </a:lnTo>
                  <a:cubicBezTo>
                    <a:pt x="109" y="1456"/>
                    <a:pt x="0" y="1348"/>
                    <a:pt x="0" y="1214"/>
                  </a:cubicBezTo>
                  <a:cubicBezTo>
                    <a:pt x="0" y="1214"/>
                    <a:pt x="0" y="1214"/>
                    <a:pt x="0" y="1214"/>
                  </a:cubicBezTo>
                  <a:lnTo>
                    <a:pt x="0" y="243"/>
                  </a:lnTo>
                  <a:close/>
                </a:path>
              </a:pathLst>
            </a:custGeom>
            <a:solidFill>
              <a:srgbClr val="EBF1DE"/>
            </a:solidFill>
            <a:ln w="0">
              <a:solidFill>
                <a:srgbClr val="000000"/>
              </a:solidFill>
              <a:prstDash val="solid"/>
              <a:round/>
              <a:headEnd/>
              <a:tailEnd/>
            </a:ln>
          </p:spPr>
          <p:txBody>
            <a:bodyPr/>
            <a:lstStyle/>
            <a:p>
              <a:pPr>
                <a:defRPr/>
              </a:pPr>
              <a:endParaRPr lang="ko-KR" altLang="en-US" sz="1662"/>
            </a:p>
          </p:txBody>
        </p:sp>
        <p:sp>
          <p:nvSpPr>
            <p:cNvPr id="13" name="Freeform 16"/>
            <p:cNvSpPr>
              <a:spLocks noEditPoints="1"/>
            </p:cNvSpPr>
            <p:nvPr/>
          </p:nvSpPr>
          <p:spPr bwMode="auto">
            <a:xfrm>
              <a:off x="2682" y="3381"/>
              <a:ext cx="1372" cy="439"/>
            </a:xfrm>
            <a:custGeom>
              <a:avLst/>
              <a:gdLst>
                <a:gd name="T0" fmla="*/ 6 w 4608"/>
                <a:gd name="T1" fmla="*/ 200 h 1472"/>
                <a:gd name="T2" fmla="*/ 43 w 4608"/>
                <a:gd name="T3" fmla="*/ 112 h 1472"/>
                <a:gd name="T4" fmla="*/ 74 w 4608"/>
                <a:gd name="T5" fmla="*/ 73 h 1472"/>
                <a:gd name="T6" fmla="*/ 154 w 4608"/>
                <a:gd name="T7" fmla="*/ 20 h 1472"/>
                <a:gd name="T8" fmla="*/ 202 w 4608"/>
                <a:gd name="T9" fmla="*/ 5 h 1472"/>
                <a:gd name="T10" fmla="*/ 4408 w 4608"/>
                <a:gd name="T11" fmla="*/ 5 h 1472"/>
                <a:gd name="T12" fmla="*/ 4456 w 4608"/>
                <a:gd name="T13" fmla="*/ 20 h 1472"/>
                <a:gd name="T14" fmla="*/ 4534 w 4608"/>
                <a:gd name="T15" fmla="*/ 73 h 1472"/>
                <a:gd name="T16" fmla="*/ 4567 w 4608"/>
                <a:gd name="T17" fmla="*/ 112 h 1472"/>
                <a:gd name="T18" fmla="*/ 4603 w 4608"/>
                <a:gd name="T19" fmla="*/ 200 h 1472"/>
                <a:gd name="T20" fmla="*/ 4608 w 4608"/>
                <a:gd name="T21" fmla="*/ 1222 h 1472"/>
                <a:gd name="T22" fmla="*/ 4589 w 4608"/>
                <a:gd name="T23" fmla="*/ 1319 h 1472"/>
                <a:gd name="T24" fmla="*/ 4566 w 4608"/>
                <a:gd name="T25" fmla="*/ 1363 h 1472"/>
                <a:gd name="T26" fmla="*/ 4499 w 4608"/>
                <a:gd name="T27" fmla="*/ 1430 h 1472"/>
                <a:gd name="T28" fmla="*/ 4455 w 4608"/>
                <a:gd name="T29" fmla="*/ 1453 h 1472"/>
                <a:gd name="T30" fmla="*/ 4359 w 4608"/>
                <a:gd name="T31" fmla="*/ 1472 h 1472"/>
                <a:gd name="T32" fmla="*/ 200 w 4608"/>
                <a:gd name="T33" fmla="*/ 1467 h 1472"/>
                <a:gd name="T34" fmla="*/ 112 w 4608"/>
                <a:gd name="T35" fmla="*/ 1431 h 1472"/>
                <a:gd name="T36" fmla="*/ 73 w 4608"/>
                <a:gd name="T37" fmla="*/ 1398 h 1472"/>
                <a:gd name="T38" fmla="*/ 20 w 4608"/>
                <a:gd name="T39" fmla="*/ 1320 h 1472"/>
                <a:gd name="T40" fmla="*/ 5 w 4608"/>
                <a:gd name="T41" fmla="*/ 1272 h 1472"/>
                <a:gd name="T42" fmla="*/ 16 w 4608"/>
                <a:gd name="T43" fmla="*/ 1222 h 1472"/>
                <a:gd name="T44" fmla="*/ 35 w 4608"/>
                <a:gd name="T45" fmla="*/ 1314 h 1472"/>
                <a:gd name="T46" fmla="*/ 57 w 4608"/>
                <a:gd name="T47" fmla="*/ 1352 h 1472"/>
                <a:gd name="T48" fmla="*/ 121 w 4608"/>
                <a:gd name="T49" fmla="*/ 1417 h 1472"/>
                <a:gd name="T50" fmla="*/ 160 w 4608"/>
                <a:gd name="T51" fmla="*/ 1438 h 1472"/>
                <a:gd name="T52" fmla="*/ 251 w 4608"/>
                <a:gd name="T53" fmla="*/ 1456 h 1472"/>
                <a:gd name="T54" fmla="*/ 4405 w 4608"/>
                <a:gd name="T55" fmla="*/ 1452 h 1472"/>
                <a:gd name="T56" fmla="*/ 4490 w 4608"/>
                <a:gd name="T57" fmla="*/ 1416 h 1472"/>
                <a:gd name="T58" fmla="*/ 4523 w 4608"/>
                <a:gd name="T59" fmla="*/ 1388 h 1472"/>
                <a:gd name="T60" fmla="*/ 4574 w 4608"/>
                <a:gd name="T61" fmla="*/ 1313 h 1472"/>
                <a:gd name="T62" fmla="*/ 4587 w 4608"/>
                <a:gd name="T63" fmla="*/ 1271 h 1472"/>
                <a:gd name="T64" fmla="*/ 4587 w 4608"/>
                <a:gd name="T65" fmla="*/ 203 h 1472"/>
                <a:gd name="T66" fmla="*/ 4574 w 4608"/>
                <a:gd name="T67" fmla="*/ 161 h 1472"/>
                <a:gd name="T68" fmla="*/ 4523 w 4608"/>
                <a:gd name="T69" fmla="*/ 85 h 1472"/>
                <a:gd name="T70" fmla="*/ 4490 w 4608"/>
                <a:gd name="T71" fmla="*/ 57 h 1472"/>
                <a:gd name="T72" fmla="*/ 4405 w 4608"/>
                <a:gd name="T73" fmla="*/ 21 h 1472"/>
                <a:gd name="T74" fmla="*/ 252 w 4608"/>
                <a:gd name="T75" fmla="*/ 16 h 1472"/>
                <a:gd name="T76" fmla="*/ 160 w 4608"/>
                <a:gd name="T77" fmla="*/ 35 h 1472"/>
                <a:gd name="T78" fmla="*/ 120 w 4608"/>
                <a:gd name="T79" fmla="*/ 57 h 1472"/>
                <a:gd name="T80" fmla="*/ 57 w 4608"/>
                <a:gd name="T81" fmla="*/ 120 h 1472"/>
                <a:gd name="T82" fmla="*/ 35 w 4608"/>
                <a:gd name="T83" fmla="*/ 160 h 1472"/>
                <a:gd name="T84" fmla="*/ 16 w 4608"/>
                <a:gd name="T85" fmla="*/ 251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08" h="1472">
                  <a:moveTo>
                    <a:pt x="0" y="251"/>
                  </a:moveTo>
                  <a:lnTo>
                    <a:pt x="5" y="202"/>
                  </a:lnTo>
                  <a:cubicBezTo>
                    <a:pt x="6" y="201"/>
                    <a:pt x="6" y="201"/>
                    <a:pt x="6" y="200"/>
                  </a:cubicBezTo>
                  <a:lnTo>
                    <a:pt x="20" y="155"/>
                  </a:lnTo>
                  <a:cubicBezTo>
                    <a:pt x="20" y="155"/>
                    <a:pt x="20" y="154"/>
                    <a:pt x="20" y="154"/>
                  </a:cubicBezTo>
                  <a:lnTo>
                    <a:pt x="43" y="112"/>
                  </a:lnTo>
                  <a:cubicBezTo>
                    <a:pt x="44" y="111"/>
                    <a:pt x="44" y="111"/>
                    <a:pt x="44" y="110"/>
                  </a:cubicBezTo>
                  <a:lnTo>
                    <a:pt x="73" y="74"/>
                  </a:lnTo>
                  <a:cubicBezTo>
                    <a:pt x="74" y="74"/>
                    <a:pt x="74" y="74"/>
                    <a:pt x="74" y="73"/>
                  </a:cubicBezTo>
                  <a:lnTo>
                    <a:pt x="110" y="44"/>
                  </a:lnTo>
                  <a:cubicBezTo>
                    <a:pt x="111" y="44"/>
                    <a:pt x="111" y="44"/>
                    <a:pt x="112" y="43"/>
                  </a:cubicBezTo>
                  <a:lnTo>
                    <a:pt x="154" y="20"/>
                  </a:lnTo>
                  <a:cubicBezTo>
                    <a:pt x="154" y="20"/>
                    <a:pt x="155" y="20"/>
                    <a:pt x="155" y="20"/>
                  </a:cubicBezTo>
                  <a:lnTo>
                    <a:pt x="200" y="6"/>
                  </a:lnTo>
                  <a:cubicBezTo>
                    <a:pt x="201" y="6"/>
                    <a:pt x="201" y="6"/>
                    <a:pt x="202" y="5"/>
                  </a:cubicBezTo>
                  <a:lnTo>
                    <a:pt x="251" y="0"/>
                  </a:lnTo>
                  <a:lnTo>
                    <a:pt x="4358" y="0"/>
                  </a:lnTo>
                  <a:lnTo>
                    <a:pt x="4408" y="5"/>
                  </a:lnTo>
                  <a:cubicBezTo>
                    <a:pt x="4409" y="6"/>
                    <a:pt x="4409" y="6"/>
                    <a:pt x="4410" y="6"/>
                  </a:cubicBezTo>
                  <a:lnTo>
                    <a:pt x="4455" y="20"/>
                  </a:lnTo>
                  <a:cubicBezTo>
                    <a:pt x="4455" y="20"/>
                    <a:pt x="4456" y="20"/>
                    <a:pt x="4456" y="20"/>
                  </a:cubicBezTo>
                  <a:lnTo>
                    <a:pt x="4497" y="43"/>
                  </a:lnTo>
                  <a:cubicBezTo>
                    <a:pt x="4498" y="44"/>
                    <a:pt x="4498" y="44"/>
                    <a:pt x="4498" y="44"/>
                  </a:cubicBezTo>
                  <a:lnTo>
                    <a:pt x="4534" y="73"/>
                  </a:lnTo>
                  <a:cubicBezTo>
                    <a:pt x="4535" y="74"/>
                    <a:pt x="4535" y="74"/>
                    <a:pt x="4536" y="74"/>
                  </a:cubicBezTo>
                  <a:lnTo>
                    <a:pt x="4566" y="110"/>
                  </a:lnTo>
                  <a:cubicBezTo>
                    <a:pt x="4566" y="111"/>
                    <a:pt x="4566" y="111"/>
                    <a:pt x="4567" y="112"/>
                  </a:cubicBezTo>
                  <a:lnTo>
                    <a:pt x="4589" y="154"/>
                  </a:lnTo>
                  <a:cubicBezTo>
                    <a:pt x="4589" y="154"/>
                    <a:pt x="4589" y="155"/>
                    <a:pt x="4589" y="155"/>
                  </a:cubicBezTo>
                  <a:lnTo>
                    <a:pt x="4603" y="200"/>
                  </a:lnTo>
                  <a:cubicBezTo>
                    <a:pt x="4603" y="201"/>
                    <a:pt x="4603" y="201"/>
                    <a:pt x="4603" y="202"/>
                  </a:cubicBezTo>
                  <a:lnTo>
                    <a:pt x="4608" y="251"/>
                  </a:lnTo>
                  <a:lnTo>
                    <a:pt x="4608" y="1222"/>
                  </a:lnTo>
                  <a:lnTo>
                    <a:pt x="4603" y="1272"/>
                  </a:lnTo>
                  <a:cubicBezTo>
                    <a:pt x="4603" y="1273"/>
                    <a:pt x="4603" y="1273"/>
                    <a:pt x="4603" y="1274"/>
                  </a:cubicBezTo>
                  <a:lnTo>
                    <a:pt x="4589" y="1319"/>
                  </a:lnTo>
                  <a:cubicBezTo>
                    <a:pt x="4589" y="1319"/>
                    <a:pt x="4589" y="1320"/>
                    <a:pt x="4589" y="1320"/>
                  </a:cubicBezTo>
                  <a:lnTo>
                    <a:pt x="4567" y="1361"/>
                  </a:lnTo>
                  <a:cubicBezTo>
                    <a:pt x="4566" y="1362"/>
                    <a:pt x="4566" y="1362"/>
                    <a:pt x="4566" y="1363"/>
                  </a:cubicBezTo>
                  <a:lnTo>
                    <a:pt x="4536" y="1399"/>
                  </a:lnTo>
                  <a:cubicBezTo>
                    <a:pt x="4535" y="1399"/>
                    <a:pt x="4535" y="1399"/>
                    <a:pt x="4535" y="1400"/>
                  </a:cubicBezTo>
                  <a:lnTo>
                    <a:pt x="4499" y="1430"/>
                  </a:lnTo>
                  <a:cubicBezTo>
                    <a:pt x="4498" y="1430"/>
                    <a:pt x="4498" y="1430"/>
                    <a:pt x="4497" y="1431"/>
                  </a:cubicBezTo>
                  <a:lnTo>
                    <a:pt x="4456" y="1453"/>
                  </a:lnTo>
                  <a:cubicBezTo>
                    <a:pt x="4456" y="1453"/>
                    <a:pt x="4455" y="1453"/>
                    <a:pt x="4455" y="1453"/>
                  </a:cubicBezTo>
                  <a:lnTo>
                    <a:pt x="4410" y="1467"/>
                  </a:lnTo>
                  <a:cubicBezTo>
                    <a:pt x="4409" y="1467"/>
                    <a:pt x="4409" y="1467"/>
                    <a:pt x="4408" y="1467"/>
                  </a:cubicBezTo>
                  <a:lnTo>
                    <a:pt x="4359" y="1472"/>
                  </a:lnTo>
                  <a:lnTo>
                    <a:pt x="251" y="1472"/>
                  </a:lnTo>
                  <a:lnTo>
                    <a:pt x="202" y="1467"/>
                  </a:lnTo>
                  <a:cubicBezTo>
                    <a:pt x="201" y="1467"/>
                    <a:pt x="201" y="1467"/>
                    <a:pt x="200" y="1467"/>
                  </a:cubicBezTo>
                  <a:lnTo>
                    <a:pt x="155" y="1453"/>
                  </a:lnTo>
                  <a:cubicBezTo>
                    <a:pt x="155" y="1453"/>
                    <a:pt x="154" y="1453"/>
                    <a:pt x="154" y="1453"/>
                  </a:cubicBezTo>
                  <a:lnTo>
                    <a:pt x="112" y="1431"/>
                  </a:lnTo>
                  <a:cubicBezTo>
                    <a:pt x="111" y="1430"/>
                    <a:pt x="111" y="1430"/>
                    <a:pt x="110" y="1430"/>
                  </a:cubicBezTo>
                  <a:lnTo>
                    <a:pt x="74" y="1400"/>
                  </a:lnTo>
                  <a:cubicBezTo>
                    <a:pt x="74" y="1399"/>
                    <a:pt x="74" y="1399"/>
                    <a:pt x="73" y="1398"/>
                  </a:cubicBezTo>
                  <a:lnTo>
                    <a:pt x="44" y="1362"/>
                  </a:lnTo>
                  <a:cubicBezTo>
                    <a:pt x="44" y="1362"/>
                    <a:pt x="44" y="1362"/>
                    <a:pt x="43" y="1361"/>
                  </a:cubicBezTo>
                  <a:lnTo>
                    <a:pt x="20" y="1320"/>
                  </a:lnTo>
                  <a:cubicBezTo>
                    <a:pt x="20" y="1320"/>
                    <a:pt x="20" y="1319"/>
                    <a:pt x="20" y="1319"/>
                  </a:cubicBezTo>
                  <a:lnTo>
                    <a:pt x="6" y="1274"/>
                  </a:lnTo>
                  <a:cubicBezTo>
                    <a:pt x="6" y="1273"/>
                    <a:pt x="6" y="1273"/>
                    <a:pt x="5" y="1272"/>
                  </a:cubicBezTo>
                  <a:lnTo>
                    <a:pt x="0" y="1223"/>
                  </a:lnTo>
                  <a:lnTo>
                    <a:pt x="0" y="251"/>
                  </a:lnTo>
                  <a:close/>
                  <a:moveTo>
                    <a:pt x="16" y="1222"/>
                  </a:moveTo>
                  <a:lnTo>
                    <a:pt x="21" y="1271"/>
                  </a:lnTo>
                  <a:lnTo>
                    <a:pt x="21" y="1269"/>
                  </a:lnTo>
                  <a:lnTo>
                    <a:pt x="35" y="1314"/>
                  </a:lnTo>
                  <a:lnTo>
                    <a:pt x="34" y="1313"/>
                  </a:lnTo>
                  <a:lnTo>
                    <a:pt x="57" y="1354"/>
                  </a:lnTo>
                  <a:lnTo>
                    <a:pt x="57" y="1352"/>
                  </a:lnTo>
                  <a:lnTo>
                    <a:pt x="86" y="1388"/>
                  </a:lnTo>
                  <a:lnTo>
                    <a:pt x="85" y="1387"/>
                  </a:lnTo>
                  <a:lnTo>
                    <a:pt x="121" y="1417"/>
                  </a:lnTo>
                  <a:lnTo>
                    <a:pt x="119" y="1416"/>
                  </a:lnTo>
                  <a:lnTo>
                    <a:pt x="161" y="1438"/>
                  </a:lnTo>
                  <a:lnTo>
                    <a:pt x="160" y="1438"/>
                  </a:lnTo>
                  <a:lnTo>
                    <a:pt x="205" y="1452"/>
                  </a:lnTo>
                  <a:lnTo>
                    <a:pt x="203" y="1451"/>
                  </a:lnTo>
                  <a:lnTo>
                    <a:pt x="251" y="1456"/>
                  </a:lnTo>
                  <a:lnTo>
                    <a:pt x="4358" y="1456"/>
                  </a:lnTo>
                  <a:lnTo>
                    <a:pt x="4407" y="1451"/>
                  </a:lnTo>
                  <a:lnTo>
                    <a:pt x="4405" y="1452"/>
                  </a:lnTo>
                  <a:lnTo>
                    <a:pt x="4450" y="1438"/>
                  </a:lnTo>
                  <a:lnTo>
                    <a:pt x="4449" y="1438"/>
                  </a:lnTo>
                  <a:lnTo>
                    <a:pt x="4490" y="1416"/>
                  </a:lnTo>
                  <a:lnTo>
                    <a:pt x="4488" y="1417"/>
                  </a:lnTo>
                  <a:lnTo>
                    <a:pt x="4524" y="1387"/>
                  </a:lnTo>
                  <a:lnTo>
                    <a:pt x="4523" y="1388"/>
                  </a:lnTo>
                  <a:lnTo>
                    <a:pt x="4553" y="1352"/>
                  </a:lnTo>
                  <a:lnTo>
                    <a:pt x="4552" y="1354"/>
                  </a:lnTo>
                  <a:lnTo>
                    <a:pt x="4574" y="1313"/>
                  </a:lnTo>
                  <a:lnTo>
                    <a:pt x="4574" y="1314"/>
                  </a:lnTo>
                  <a:lnTo>
                    <a:pt x="4588" y="1269"/>
                  </a:lnTo>
                  <a:lnTo>
                    <a:pt x="4587" y="1271"/>
                  </a:lnTo>
                  <a:lnTo>
                    <a:pt x="4592" y="1222"/>
                  </a:lnTo>
                  <a:lnTo>
                    <a:pt x="4592" y="252"/>
                  </a:lnTo>
                  <a:lnTo>
                    <a:pt x="4587" y="203"/>
                  </a:lnTo>
                  <a:lnTo>
                    <a:pt x="4588" y="205"/>
                  </a:lnTo>
                  <a:lnTo>
                    <a:pt x="4574" y="160"/>
                  </a:lnTo>
                  <a:lnTo>
                    <a:pt x="4574" y="161"/>
                  </a:lnTo>
                  <a:lnTo>
                    <a:pt x="4552" y="119"/>
                  </a:lnTo>
                  <a:lnTo>
                    <a:pt x="4553" y="121"/>
                  </a:lnTo>
                  <a:lnTo>
                    <a:pt x="4523" y="85"/>
                  </a:lnTo>
                  <a:lnTo>
                    <a:pt x="4524" y="86"/>
                  </a:lnTo>
                  <a:lnTo>
                    <a:pt x="4488" y="57"/>
                  </a:lnTo>
                  <a:lnTo>
                    <a:pt x="4490" y="57"/>
                  </a:lnTo>
                  <a:lnTo>
                    <a:pt x="4449" y="34"/>
                  </a:lnTo>
                  <a:lnTo>
                    <a:pt x="4450" y="35"/>
                  </a:lnTo>
                  <a:lnTo>
                    <a:pt x="4405" y="21"/>
                  </a:lnTo>
                  <a:lnTo>
                    <a:pt x="4407" y="21"/>
                  </a:lnTo>
                  <a:lnTo>
                    <a:pt x="4358" y="16"/>
                  </a:lnTo>
                  <a:lnTo>
                    <a:pt x="252" y="16"/>
                  </a:lnTo>
                  <a:lnTo>
                    <a:pt x="203" y="21"/>
                  </a:lnTo>
                  <a:lnTo>
                    <a:pt x="205" y="21"/>
                  </a:lnTo>
                  <a:lnTo>
                    <a:pt x="160" y="35"/>
                  </a:lnTo>
                  <a:lnTo>
                    <a:pt x="161" y="34"/>
                  </a:lnTo>
                  <a:lnTo>
                    <a:pt x="119" y="57"/>
                  </a:lnTo>
                  <a:lnTo>
                    <a:pt x="120" y="57"/>
                  </a:lnTo>
                  <a:lnTo>
                    <a:pt x="84" y="86"/>
                  </a:lnTo>
                  <a:lnTo>
                    <a:pt x="86" y="84"/>
                  </a:lnTo>
                  <a:lnTo>
                    <a:pt x="57" y="120"/>
                  </a:lnTo>
                  <a:lnTo>
                    <a:pt x="57" y="119"/>
                  </a:lnTo>
                  <a:lnTo>
                    <a:pt x="34" y="161"/>
                  </a:lnTo>
                  <a:lnTo>
                    <a:pt x="35" y="160"/>
                  </a:lnTo>
                  <a:lnTo>
                    <a:pt x="21" y="205"/>
                  </a:lnTo>
                  <a:lnTo>
                    <a:pt x="21" y="203"/>
                  </a:lnTo>
                  <a:lnTo>
                    <a:pt x="16" y="251"/>
                  </a:lnTo>
                  <a:lnTo>
                    <a:pt x="16" y="1222"/>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14" name="Rectangle 17"/>
            <p:cNvSpPr>
              <a:spLocks noChangeArrowheads="1"/>
            </p:cNvSpPr>
            <p:nvPr/>
          </p:nvSpPr>
          <p:spPr bwMode="auto">
            <a:xfrm>
              <a:off x="2760" y="3499"/>
              <a:ext cx="296"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Objects</a:t>
              </a:r>
              <a:endParaRPr lang="ko-KR" altLang="ko-KR" sz="1662">
                <a:effectLst>
                  <a:outerShdw blurRad="38100" dist="38100" dir="2700000" algn="tl">
                    <a:srgbClr val="C0C0C0"/>
                  </a:outerShdw>
                </a:effectLst>
              </a:endParaRPr>
            </a:p>
          </p:txBody>
        </p:sp>
        <p:sp>
          <p:nvSpPr>
            <p:cNvPr id="15" name="Rectangle 18"/>
            <p:cNvSpPr>
              <a:spLocks noChangeArrowheads="1"/>
            </p:cNvSpPr>
            <p:nvPr/>
          </p:nvSpPr>
          <p:spPr bwMode="auto">
            <a:xfrm>
              <a:off x="3070" y="3499"/>
              <a:ext cx="96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(Remote Monitoring and </a:t>
              </a:r>
              <a:endParaRPr lang="ko-KR" altLang="ko-KR" sz="1662">
                <a:effectLst>
                  <a:outerShdw blurRad="38100" dist="38100" dir="2700000" algn="tl">
                    <a:srgbClr val="C0C0C0"/>
                  </a:outerShdw>
                </a:effectLst>
              </a:endParaRPr>
            </a:p>
          </p:txBody>
        </p:sp>
        <p:sp>
          <p:nvSpPr>
            <p:cNvPr id="16" name="Rectangle 19"/>
            <p:cNvSpPr>
              <a:spLocks noChangeArrowheads="1"/>
            </p:cNvSpPr>
            <p:nvPr/>
          </p:nvSpPr>
          <p:spPr bwMode="auto">
            <a:xfrm>
              <a:off x="2798" y="3604"/>
              <a:ext cx="119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Information Devices, Contents)</a:t>
              </a:r>
              <a:endParaRPr lang="ko-KR" altLang="ko-KR" sz="1662">
                <a:effectLst>
                  <a:outerShdw blurRad="38100" dist="38100" dir="2700000" algn="tl">
                    <a:srgbClr val="C0C0C0"/>
                  </a:outerShdw>
                </a:effectLst>
              </a:endParaRPr>
            </a:p>
          </p:txBody>
        </p:sp>
        <p:sp>
          <p:nvSpPr>
            <p:cNvPr id="17" name="Freeform 20"/>
            <p:cNvSpPr>
              <a:spLocks/>
            </p:cNvSpPr>
            <p:nvPr/>
          </p:nvSpPr>
          <p:spPr bwMode="auto">
            <a:xfrm>
              <a:off x="1893" y="2807"/>
              <a:ext cx="1368" cy="434"/>
            </a:xfrm>
            <a:custGeom>
              <a:avLst/>
              <a:gdLst>
                <a:gd name="T0" fmla="*/ 0 w 4592"/>
                <a:gd name="T1" fmla="*/ 243 h 1456"/>
                <a:gd name="T2" fmla="*/ 243 w 4592"/>
                <a:gd name="T3" fmla="*/ 0 h 1456"/>
                <a:gd name="T4" fmla="*/ 243 w 4592"/>
                <a:gd name="T5" fmla="*/ 0 h 1456"/>
                <a:gd name="T6" fmla="*/ 243 w 4592"/>
                <a:gd name="T7" fmla="*/ 0 h 1456"/>
                <a:gd name="T8" fmla="*/ 4350 w 4592"/>
                <a:gd name="T9" fmla="*/ 0 h 1456"/>
                <a:gd name="T10" fmla="*/ 4350 w 4592"/>
                <a:gd name="T11" fmla="*/ 0 h 1456"/>
                <a:gd name="T12" fmla="*/ 4592 w 4592"/>
                <a:gd name="T13" fmla="*/ 243 h 1456"/>
                <a:gd name="T14" fmla="*/ 4592 w 4592"/>
                <a:gd name="T15" fmla="*/ 243 h 1456"/>
                <a:gd name="T16" fmla="*/ 4592 w 4592"/>
                <a:gd name="T17" fmla="*/ 243 h 1456"/>
                <a:gd name="T18" fmla="*/ 4592 w 4592"/>
                <a:gd name="T19" fmla="*/ 1214 h 1456"/>
                <a:gd name="T20" fmla="*/ 4592 w 4592"/>
                <a:gd name="T21" fmla="*/ 1214 h 1456"/>
                <a:gd name="T22" fmla="*/ 4350 w 4592"/>
                <a:gd name="T23" fmla="*/ 1456 h 1456"/>
                <a:gd name="T24" fmla="*/ 4350 w 4592"/>
                <a:gd name="T25" fmla="*/ 1456 h 1456"/>
                <a:gd name="T26" fmla="*/ 4350 w 4592"/>
                <a:gd name="T27" fmla="*/ 1456 h 1456"/>
                <a:gd name="T28" fmla="*/ 243 w 4592"/>
                <a:gd name="T29" fmla="*/ 1456 h 1456"/>
                <a:gd name="T30" fmla="*/ 243 w 4592"/>
                <a:gd name="T31" fmla="*/ 1456 h 1456"/>
                <a:gd name="T32" fmla="*/ 0 w 4592"/>
                <a:gd name="T33" fmla="*/ 1214 h 1456"/>
                <a:gd name="T34" fmla="*/ 0 w 4592"/>
                <a:gd name="T35" fmla="*/ 1214 h 1456"/>
                <a:gd name="T36" fmla="*/ 0 w 4592"/>
                <a:gd name="T37" fmla="*/ 243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92" h="1456">
                  <a:moveTo>
                    <a:pt x="0" y="243"/>
                  </a:moveTo>
                  <a:cubicBezTo>
                    <a:pt x="0" y="109"/>
                    <a:pt x="109" y="0"/>
                    <a:pt x="243" y="0"/>
                  </a:cubicBezTo>
                  <a:cubicBezTo>
                    <a:pt x="243" y="0"/>
                    <a:pt x="243" y="0"/>
                    <a:pt x="243" y="0"/>
                  </a:cubicBezTo>
                  <a:lnTo>
                    <a:pt x="243" y="0"/>
                  </a:lnTo>
                  <a:lnTo>
                    <a:pt x="4350" y="0"/>
                  </a:lnTo>
                  <a:lnTo>
                    <a:pt x="4350" y="0"/>
                  </a:lnTo>
                  <a:cubicBezTo>
                    <a:pt x="4484" y="0"/>
                    <a:pt x="4592" y="109"/>
                    <a:pt x="4592" y="243"/>
                  </a:cubicBezTo>
                  <a:cubicBezTo>
                    <a:pt x="4592" y="243"/>
                    <a:pt x="4592" y="243"/>
                    <a:pt x="4592" y="243"/>
                  </a:cubicBezTo>
                  <a:lnTo>
                    <a:pt x="4592" y="243"/>
                  </a:lnTo>
                  <a:lnTo>
                    <a:pt x="4592" y="1214"/>
                  </a:lnTo>
                  <a:lnTo>
                    <a:pt x="4592" y="1214"/>
                  </a:lnTo>
                  <a:cubicBezTo>
                    <a:pt x="4592" y="1348"/>
                    <a:pt x="4484" y="1456"/>
                    <a:pt x="4350" y="1456"/>
                  </a:cubicBezTo>
                  <a:cubicBezTo>
                    <a:pt x="4350" y="1456"/>
                    <a:pt x="4350" y="1456"/>
                    <a:pt x="4350" y="1456"/>
                  </a:cubicBezTo>
                  <a:lnTo>
                    <a:pt x="4350" y="1456"/>
                  </a:lnTo>
                  <a:lnTo>
                    <a:pt x="243" y="1456"/>
                  </a:lnTo>
                  <a:lnTo>
                    <a:pt x="243" y="1456"/>
                  </a:lnTo>
                  <a:cubicBezTo>
                    <a:pt x="109" y="1456"/>
                    <a:pt x="0" y="1348"/>
                    <a:pt x="0" y="1214"/>
                  </a:cubicBezTo>
                  <a:cubicBezTo>
                    <a:pt x="0" y="1214"/>
                    <a:pt x="0" y="1214"/>
                    <a:pt x="0" y="1214"/>
                  </a:cubicBezTo>
                  <a:lnTo>
                    <a:pt x="0" y="243"/>
                  </a:lnTo>
                  <a:close/>
                </a:path>
              </a:pathLst>
            </a:custGeom>
            <a:solidFill>
              <a:srgbClr val="FFFF99"/>
            </a:solidFill>
            <a:ln w="0">
              <a:solidFill>
                <a:srgbClr val="000000"/>
              </a:solidFill>
              <a:prstDash val="solid"/>
              <a:round/>
              <a:headEnd/>
              <a:tailEnd/>
            </a:ln>
          </p:spPr>
          <p:txBody>
            <a:bodyPr/>
            <a:lstStyle/>
            <a:p>
              <a:pPr>
                <a:defRPr/>
              </a:pPr>
              <a:endParaRPr lang="ko-KR" altLang="en-US" sz="1662"/>
            </a:p>
          </p:txBody>
        </p:sp>
        <p:sp>
          <p:nvSpPr>
            <p:cNvPr id="18" name="Freeform 21"/>
            <p:cNvSpPr>
              <a:spLocks noEditPoints="1"/>
            </p:cNvSpPr>
            <p:nvPr/>
          </p:nvSpPr>
          <p:spPr bwMode="auto">
            <a:xfrm>
              <a:off x="1890" y="2804"/>
              <a:ext cx="1373" cy="439"/>
            </a:xfrm>
            <a:custGeom>
              <a:avLst/>
              <a:gdLst>
                <a:gd name="T0" fmla="*/ 6 w 4608"/>
                <a:gd name="T1" fmla="*/ 200 h 1472"/>
                <a:gd name="T2" fmla="*/ 43 w 4608"/>
                <a:gd name="T3" fmla="*/ 112 h 1472"/>
                <a:gd name="T4" fmla="*/ 74 w 4608"/>
                <a:gd name="T5" fmla="*/ 73 h 1472"/>
                <a:gd name="T6" fmla="*/ 154 w 4608"/>
                <a:gd name="T7" fmla="*/ 20 h 1472"/>
                <a:gd name="T8" fmla="*/ 202 w 4608"/>
                <a:gd name="T9" fmla="*/ 5 h 1472"/>
                <a:gd name="T10" fmla="*/ 4408 w 4608"/>
                <a:gd name="T11" fmla="*/ 5 h 1472"/>
                <a:gd name="T12" fmla="*/ 4456 w 4608"/>
                <a:gd name="T13" fmla="*/ 20 h 1472"/>
                <a:gd name="T14" fmla="*/ 4534 w 4608"/>
                <a:gd name="T15" fmla="*/ 73 h 1472"/>
                <a:gd name="T16" fmla="*/ 4567 w 4608"/>
                <a:gd name="T17" fmla="*/ 112 h 1472"/>
                <a:gd name="T18" fmla="*/ 4603 w 4608"/>
                <a:gd name="T19" fmla="*/ 200 h 1472"/>
                <a:gd name="T20" fmla="*/ 4608 w 4608"/>
                <a:gd name="T21" fmla="*/ 1222 h 1472"/>
                <a:gd name="T22" fmla="*/ 4589 w 4608"/>
                <a:gd name="T23" fmla="*/ 1319 h 1472"/>
                <a:gd name="T24" fmla="*/ 4566 w 4608"/>
                <a:gd name="T25" fmla="*/ 1363 h 1472"/>
                <a:gd name="T26" fmla="*/ 4499 w 4608"/>
                <a:gd name="T27" fmla="*/ 1430 h 1472"/>
                <a:gd name="T28" fmla="*/ 4455 w 4608"/>
                <a:gd name="T29" fmla="*/ 1453 h 1472"/>
                <a:gd name="T30" fmla="*/ 4359 w 4608"/>
                <a:gd name="T31" fmla="*/ 1472 h 1472"/>
                <a:gd name="T32" fmla="*/ 200 w 4608"/>
                <a:gd name="T33" fmla="*/ 1467 h 1472"/>
                <a:gd name="T34" fmla="*/ 112 w 4608"/>
                <a:gd name="T35" fmla="*/ 1431 h 1472"/>
                <a:gd name="T36" fmla="*/ 73 w 4608"/>
                <a:gd name="T37" fmla="*/ 1398 h 1472"/>
                <a:gd name="T38" fmla="*/ 20 w 4608"/>
                <a:gd name="T39" fmla="*/ 1320 h 1472"/>
                <a:gd name="T40" fmla="*/ 6 w 4608"/>
                <a:gd name="T41" fmla="*/ 1272 h 1472"/>
                <a:gd name="T42" fmla="*/ 16 w 4608"/>
                <a:gd name="T43" fmla="*/ 1222 h 1472"/>
                <a:gd name="T44" fmla="*/ 35 w 4608"/>
                <a:gd name="T45" fmla="*/ 1314 h 1472"/>
                <a:gd name="T46" fmla="*/ 57 w 4608"/>
                <a:gd name="T47" fmla="*/ 1352 h 1472"/>
                <a:gd name="T48" fmla="*/ 121 w 4608"/>
                <a:gd name="T49" fmla="*/ 1417 h 1472"/>
                <a:gd name="T50" fmla="*/ 160 w 4608"/>
                <a:gd name="T51" fmla="*/ 1438 h 1472"/>
                <a:gd name="T52" fmla="*/ 251 w 4608"/>
                <a:gd name="T53" fmla="*/ 1456 h 1472"/>
                <a:gd name="T54" fmla="*/ 4405 w 4608"/>
                <a:gd name="T55" fmla="*/ 1452 h 1472"/>
                <a:gd name="T56" fmla="*/ 4490 w 4608"/>
                <a:gd name="T57" fmla="*/ 1416 h 1472"/>
                <a:gd name="T58" fmla="*/ 4523 w 4608"/>
                <a:gd name="T59" fmla="*/ 1388 h 1472"/>
                <a:gd name="T60" fmla="*/ 4574 w 4608"/>
                <a:gd name="T61" fmla="*/ 1313 h 1472"/>
                <a:gd name="T62" fmla="*/ 4587 w 4608"/>
                <a:gd name="T63" fmla="*/ 1271 h 1472"/>
                <a:gd name="T64" fmla="*/ 4587 w 4608"/>
                <a:gd name="T65" fmla="*/ 203 h 1472"/>
                <a:gd name="T66" fmla="*/ 4574 w 4608"/>
                <a:gd name="T67" fmla="*/ 161 h 1472"/>
                <a:gd name="T68" fmla="*/ 4523 w 4608"/>
                <a:gd name="T69" fmla="*/ 85 h 1472"/>
                <a:gd name="T70" fmla="*/ 4490 w 4608"/>
                <a:gd name="T71" fmla="*/ 57 h 1472"/>
                <a:gd name="T72" fmla="*/ 4405 w 4608"/>
                <a:gd name="T73" fmla="*/ 21 h 1472"/>
                <a:gd name="T74" fmla="*/ 252 w 4608"/>
                <a:gd name="T75" fmla="*/ 16 h 1472"/>
                <a:gd name="T76" fmla="*/ 160 w 4608"/>
                <a:gd name="T77" fmla="*/ 35 h 1472"/>
                <a:gd name="T78" fmla="*/ 120 w 4608"/>
                <a:gd name="T79" fmla="*/ 57 h 1472"/>
                <a:gd name="T80" fmla="*/ 57 w 4608"/>
                <a:gd name="T81" fmla="*/ 120 h 1472"/>
                <a:gd name="T82" fmla="*/ 35 w 4608"/>
                <a:gd name="T83" fmla="*/ 160 h 1472"/>
                <a:gd name="T84" fmla="*/ 16 w 4608"/>
                <a:gd name="T85" fmla="*/ 251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08" h="1472">
                  <a:moveTo>
                    <a:pt x="0" y="251"/>
                  </a:moveTo>
                  <a:lnTo>
                    <a:pt x="6" y="202"/>
                  </a:lnTo>
                  <a:cubicBezTo>
                    <a:pt x="6" y="201"/>
                    <a:pt x="6" y="201"/>
                    <a:pt x="6" y="200"/>
                  </a:cubicBezTo>
                  <a:lnTo>
                    <a:pt x="20" y="155"/>
                  </a:lnTo>
                  <a:cubicBezTo>
                    <a:pt x="20" y="155"/>
                    <a:pt x="20" y="154"/>
                    <a:pt x="20" y="154"/>
                  </a:cubicBezTo>
                  <a:lnTo>
                    <a:pt x="43" y="112"/>
                  </a:lnTo>
                  <a:cubicBezTo>
                    <a:pt x="44" y="111"/>
                    <a:pt x="44" y="111"/>
                    <a:pt x="44" y="110"/>
                  </a:cubicBezTo>
                  <a:lnTo>
                    <a:pt x="73" y="74"/>
                  </a:lnTo>
                  <a:cubicBezTo>
                    <a:pt x="74" y="74"/>
                    <a:pt x="74" y="74"/>
                    <a:pt x="74" y="73"/>
                  </a:cubicBezTo>
                  <a:lnTo>
                    <a:pt x="110" y="44"/>
                  </a:lnTo>
                  <a:cubicBezTo>
                    <a:pt x="111" y="44"/>
                    <a:pt x="111" y="44"/>
                    <a:pt x="112" y="43"/>
                  </a:cubicBezTo>
                  <a:lnTo>
                    <a:pt x="154" y="20"/>
                  </a:lnTo>
                  <a:cubicBezTo>
                    <a:pt x="154" y="20"/>
                    <a:pt x="155" y="20"/>
                    <a:pt x="155" y="20"/>
                  </a:cubicBezTo>
                  <a:lnTo>
                    <a:pt x="200" y="6"/>
                  </a:lnTo>
                  <a:cubicBezTo>
                    <a:pt x="201" y="6"/>
                    <a:pt x="201" y="6"/>
                    <a:pt x="202" y="5"/>
                  </a:cubicBezTo>
                  <a:lnTo>
                    <a:pt x="251" y="0"/>
                  </a:lnTo>
                  <a:lnTo>
                    <a:pt x="4358" y="0"/>
                  </a:lnTo>
                  <a:lnTo>
                    <a:pt x="4408" y="5"/>
                  </a:lnTo>
                  <a:cubicBezTo>
                    <a:pt x="4409" y="6"/>
                    <a:pt x="4409" y="6"/>
                    <a:pt x="4410" y="6"/>
                  </a:cubicBezTo>
                  <a:lnTo>
                    <a:pt x="4455" y="20"/>
                  </a:lnTo>
                  <a:cubicBezTo>
                    <a:pt x="4455" y="20"/>
                    <a:pt x="4456" y="20"/>
                    <a:pt x="4456" y="20"/>
                  </a:cubicBezTo>
                  <a:lnTo>
                    <a:pt x="4497" y="43"/>
                  </a:lnTo>
                  <a:cubicBezTo>
                    <a:pt x="4498" y="44"/>
                    <a:pt x="4498" y="44"/>
                    <a:pt x="4498" y="44"/>
                  </a:cubicBezTo>
                  <a:lnTo>
                    <a:pt x="4534" y="73"/>
                  </a:lnTo>
                  <a:cubicBezTo>
                    <a:pt x="4535" y="74"/>
                    <a:pt x="4535" y="74"/>
                    <a:pt x="4536" y="74"/>
                  </a:cubicBezTo>
                  <a:lnTo>
                    <a:pt x="4566" y="110"/>
                  </a:lnTo>
                  <a:cubicBezTo>
                    <a:pt x="4566" y="111"/>
                    <a:pt x="4566" y="111"/>
                    <a:pt x="4567" y="112"/>
                  </a:cubicBezTo>
                  <a:lnTo>
                    <a:pt x="4589" y="154"/>
                  </a:lnTo>
                  <a:cubicBezTo>
                    <a:pt x="4589" y="154"/>
                    <a:pt x="4589" y="155"/>
                    <a:pt x="4589" y="155"/>
                  </a:cubicBezTo>
                  <a:lnTo>
                    <a:pt x="4603" y="200"/>
                  </a:lnTo>
                  <a:cubicBezTo>
                    <a:pt x="4603" y="201"/>
                    <a:pt x="4603" y="201"/>
                    <a:pt x="4603" y="202"/>
                  </a:cubicBezTo>
                  <a:lnTo>
                    <a:pt x="4608" y="251"/>
                  </a:lnTo>
                  <a:lnTo>
                    <a:pt x="4608" y="1222"/>
                  </a:lnTo>
                  <a:lnTo>
                    <a:pt x="4603" y="1272"/>
                  </a:lnTo>
                  <a:cubicBezTo>
                    <a:pt x="4603" y="1273"/>
                    <a:pt x="4603" y="1273"/>
                    <a:pt x="4603" y="1274"/>
                  </a:cubicBezTo>
                  <a:lnTo>
                    <a:pt x="4589" y="1319"/>
                  </a:lnTo>
                  <a:cubicBezTo>
                    <a:pt x="4589" y="1319"/>
                    <a:pt x="4589" y="1320"/>
                    <a:pt x="4589" y="1320"/>
                  </a:cubicBezTo>
                  <a:lnTo>
                    <a:pt x="4567" y="1361"/>
                  </a:lnTo>
                  <a:cubicBezTo>
                    <a:pt x="4566" y="1362"/>
                    <a:pt x="4566" y="1362"/>
                    <a:pt x="4566" y="1363"/>
                  </a:cubicBezTo>
                  <a:lnTo>
                    <a:pt x="4536" y="1399"/>
                  </a:lnTo>
                  <a:cubicBezTo>
                    <a:pt x="4535" y="1399"/>
                    <a:pt x="4535" y="1399"/>
                    <a:pt x="4535" y="1400"/>
                  </a:cubicBezTo>
                  <a:lnTo>
                    <a:pt x="4499" y="1430"/>
                  </a:lnTo>
                  <a:cubicBezTo>
                    <a:pt x="4498" y="1430"/>
                    <a:pt x="4498" y="1430"/>
                    <a:pt x="4497" y="1431"/>
                  </a:cubicBezTo>
                  <a:lnTo>
                    <a:pt x="4456" y="1453"/>
                  </a:lnTo>
                  <a:cubicBezTo>
                    <a:pt x="4456" y="1453"/>
                    <a:pt x="4455" y="1453"/>
                    <a:pt x="4455" y="1453"/>
                  </a:cubicBezTo>
                  <a:lnTo>
                    <a:pt x="4410" y="1467"/>
                  </a:lnTo>
                  <a:cubicBezTo>
                    <a:pt x="4409" y="1467"/>
                    <a:pt x="4409" y="1467"/>
                    <a:pt x="4408" y="1467"/>
                  </a:cubicBezTo>
                  <a:lnTo>
                    <a:pt x="4359" y="1472"/>
                  </a:lnTo>
                  <a:lnTo>
                    <a:pt x="251" y="1472"/>
                  </a:lnTo>
                  <a:lnTo>
                    <a:pt x="202" y="1467"/>
                  </a:lnTo>
                  <a:cubicBezTo>
                    <a:pt x="201" y="1467"/>
                    <a:pt x="201" y="1467"/>
                    <a:pt x="200" y="1467"/>
                  </a:cubicBezTo>
                  <a:lnTo>
                    <a:pt x="155" y="1453"/>
                  </a:lnTo>
                  <a:cubicBezTo>
                    <a:pt x="155" y="1453"/>
                    <a:pt x="154" y="1453"/>
                    <a:pt x="154" y="1453"/>
                  </a:cubicBezTo>
                  <a:lnTo>
                    <a:pt x="112" y="1431"/>
                  </a:lnTo>
                  <a:cubicBezTo>
                    <a:pt x="111" y="1430"/>
                    <a:pt x="111" y="1430"/>
                    <a:pt x="110" y="1430"/>
                  </a:cubicBezTo>
                  <a:lnTo>
                    <a:pt x="74" y="1400"/>
                  </a:lnTo>
                  <a:cubicBezTo>
                    <a:pt x="74" y="1399"/>
                    <a:pt x="74" y="1399"/>
                    <a:pt x="73" y="1398"/>
                  </a:cubicBezTo>
                  <a:lnTo>
                    <a:pt x="44" y="1362"/>
                  </a:lnTo>
                  <a:cubicBezTo>
                    <a:pt x="44" y="1362"/>
                    <a:pt x="44" y="1362"/>
                    <a:pt x="43" y="1361"/>
                  </a:cubicBezTo>
                  <a:lnTo>
                    <a:pt x="20" y="1320"/>
                  </a:lnTo>
                  <a:cubicBezTo>
                    <a:pt x="20" y="1320"/>
                    <a:pt x="20" y="1319"/>
                    <a:pt x="20" y="1319"/>
                  </a:cubicBezTo>
                  <a:lnTo>
                    <a:pt x="6" y="1274"/>
                  </a:lnTo>
                  <a:cubicBezTo>
                    <a:pt x="6" y="1273"/>
                    <a:pt x="6" y="1273"/>
                    <a:pt x="6" y="1272"/>
                  </a:cubicBezTo>
                  <a:lnTo>
                    <a:pt x="1" y="1223"/>
                  </a:lnTo>
                  <a:lnTo>
                    <a:pt x="0" y="251"/>
                  </a:lnTo>
                  <a:close/>
                  <a:moveTo>
                    <a:pt x="16" y="1222"/>
                  </a:moveTo>
                  <a:lnTo>
                    <a:pt x="21" y="1271"/>
                  </a:lnTo>
                  <a:lnTo>
                    <a:pt x="21" y="1269"/>
                  </a:lnTo>
                  <a:lnTo>
                    <a:pt x="35" y="1314"/>
                  </a:lnTo>
                  <a:lnTo>
                    <a:pt x="34" y="1313"/>
                  </a:lnTo>
                  <a:lnTo>
                    <a:pt x="57" y="1354"/>
                  </a:lnTo>
                  <a:lnTo>
                    <a:pt x="57" y="1352"/>
                  </a:lnTo>
                  <a:lnTo>
                    <a:pt x="86" y="1388"/>
                  </a:lnTo>
                  <a:lnTo>
                    <a:pt x="85" y="1387"/>
                  </a:lnTo>
                  <a:lnTo>
                    <a:pt x="121" y="1417"/>
                  </a:lnTo>
                  <a:lnTo>
                    <a:pt x="119" y="1416"/>
                  </a:lnTo>
                  <a:lnTo>
                    <a:pt x="161" y="1438"/>
                  </a:lnTo>
                  <a:lnTo>
                    <a:pt x="160" y="1438"/>
                  </a:lnTo>
                  <a:lnTo>
                    <a:pt x="205" y="1452"/>
                  </a:lnTo>
                  <a:lnTo>
                    <a:pt x="203" y="1451"/>
                  </a:lnTo>
                  <a:lnTo>
                    <a:pt x="251" y="1456"/>
                  </a:lnTo>
                  <a:lnTo>
                    <a:pt x="4358" y="1456"/>
                  </a:lnTo>
                  <a:lnTo>
                    <a:pt x="4407" y="1451"/>
                  </a:lnTo>
                  <a:lnTo>
                    <a:pt x="4405" y="1452"/>
                  </a:lnTo>
                  <a:lnTo>
                    <a:pt x="4450" y="1438"/>
                  </a:lnTo>
                  <a:lnTo>
                    <a:pt x="4449" y="1438"/>
                  </a:lnTo>
                  <a:lnTo>
                    <a:pt x="4490" y="1416"/>
                  </a:lnTo>
                  <a:lnTo>
                    <a:pt x="4488" y="1417"/>
                  </a:lnTo>
                  <a:lnTo>
                    <a:pt x="4524" y="1387"/>
                  </a:lnTo>
                  <a:lnTo>
                    <a:pt x="4523" y="1388"/>
                  </a:lnTo>
                  <a:lnTo>
                    <a:pt x="4553" y="1352"/>
                  </a:lnTo>
                  <a:lnTo>
                    <a:pt x="4552" y="1354"/>
                  </a:lnTo>
                  <a:lnTo>
                    <a:pt x="4574" y="1313"/>
                  </a:lnTo>
                  <a:lnTo>
                    <a:pt x="4574" y="1314"/>
                  </a:lnTo>
                  <a:lnTo>
                    <a:pt x="4588" y="1269"/>
                  </a:lnTo>
                  <a:lnTo>
                    <a:pt x="4587" y="1271"/>
                  </a:lnTo>
                  <a:lnTo>
                    <a:pt x="4592" y="1222"/>
                  </a:lnTo>
                  <a:lnTo>
                    <a:pt x="4592" y="252"/>
                  </a:lnTo>
                  <a:lnTo>
                    <a:pt x="4587" y="203"/>
                  </a:lnTo>
                  <a:lnTo>
                    <a:pt x="4588" y="205"/>
                  </a:lnTo>
                  <a:lnTo>
                    <a:pt x="4574" y="160"/>
                  </a:lnTo>
                  <a:lnTo>
                    <a:pt x="4574" y="161"/>
                  </a:lnTo>
                  <a:lnTo>
                    <a:pt x="4552" y="119"/>
                  </a:lnTo>
                  <a:lnTo>
                    <a:pt x="4553" y="121"/>
                  </a:lnTo>
                  <a:lnTo>
                    <a:pt x="4523" y="85"/>
                  </a:lnTo>
                  <a:lnTo>
                    <a:pt x="4524" y="86"/>
                  </a:lnTo>
                  <a:lnTo>
                    <a:pt x="4488" y="57"/>
                  </a:lnTo>
                  <a:lnTo>
                    <a:pt x="4490" y="57"/>
                  </a:lnTo>
                  <a:lnTo>
                    <a:pt x="4449" y="34"/>
                  </a:lnTo>
                  <a:lnTo>
                    <a:pt x="4450" y="35"/>
                  </a:lnTo>
                  <a:lnTo>
                    <a:pt x="4405" y="21"/>
                  </a:lnTo>
                  <a:lnTo>
                    <a:pt x="4407" y="21"/>
                  </a:lnTo>
                  <a:lnTo>
                    <a:pt x="4358" y="16"/>
                  </a:lnTo>
                  <a:lnTo>
                    <a:pt x="252" y="16"/>
                  </a:lnTo>
                  <a:lnTo>
                    <a:pt x="203" y="21"/>
                  </a:lnTo>
                  <a:lnTo>
                    <a:pt x="205" y="21"/>
                  </a:lnTo>
                  <a:lnTo>
                    <a:pt x="160" y="35"/>
                  </a:lnTo>
                  <a:lnTo>
                    <a:pt x="161" y="34"/>
                  </a:lnTo>
                  <a:lnTo>
                    <a:pt x="119" y="57"/>
                  </a:lnTo>
                  <a:lnTo>
                    <a:pt x="120" y="57"/>
                  </a:lnTo>
                  <a:lnTo>
                    <a:pt x="84" y="86"/>
                  </a:lnTo>
                  <a:lnTo>
                    <a:pt x="86" y="84"/>
                  </a:lnTo>
                  <a:lnTo>
                    <a:pt x="57" y="120"/>
                  </a:lnTo>
                  <a:lnTo>
                    <a:pt x="57" y="119"/>
                  </a:lnTo>
                  <a:lnTo>
                    <a:pt x="34" y="161"/>
                  </a:lnTo>
                  <a:lnTo>
                    <a:pt x="35" y="160"/>
                  </a:lnTo>
                  <a:lnTo>
                    <a:pt x="21" y="205"/>
                  </a:lnTo>
                  <a:lnTo>
                    <a:pt x="21" y="203"/>
                  </a:lnTo>
                  <a:lnTo>
                    <a:pt x="16" y="251"/>
                  </a:lnTo>
                  <a:lnTo>
                    <a:pt x="16" y="1222"/>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19" name="Rectangle 22"/>
            <p:cNvSpPr>
              <a:spLocks noChangeArrowheads="1"/>
            </p:cNvSpPr>
            <p:nvPr/>
          </p:nvSpPr>
          <p:spPr bwMode="auto">
            <a:xfrm>
              <a:off x="2264" y="2922"/>
              <a:ext cx="7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ko-KR" sz="1015" b="1" dirty="0">
                  <a:solidFill>
                    <a:srgbClr val="000000"/>
                  </a:solidFill>
                </a:rPr>
                <a:t>Ubiquitous Access</a:t>
              </a:r>
              <a:r>
                <a:rPr lang="ko-KR" altLang="ko-KR" sz="1015" b="1" dirty="0">
                  <a:solidFill>
                    <a:srgbClr val="000000"/>
                  </a:solidFill>
                </a:rPr>
                <a:t>/</a:t>
              </a:r>
              <a:endParaRPr lang="ko-KR" altLang="ko-KR" sz="1662" dirty="0">
                <a:effectLst>
                  <a:outerShdw blurRad="38100" dist="38100" dir="2700000" algn="tl">
                    <a:srgbClr val="C0C0C0"/>
                  </a:outerShdw>
                </a:effectLst>
              </a:endParaRPr>
            </a:p>
          </p:txBody>
        </p:sp>
        <p:sp>
          <p:nvSpPr>
            <p:cNvPr id="20" name="Rectangle 23"/>
            <p:cNvSpPr>
              <a:spLocks noChangeArrowheads="1"/>
            </p:cNvSpPr>
            <p:nvPr/>
          </p:nvSpPr>
          <p:spPr bwMode="auto">
            <a:xfrm>
              <a:off x="2196" y="3027"/>
              <a:ext cx="87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ko-KR" sz="1015" b="1" dirty="0">
                  <a:solidFill>
                    <a:srgbClr val="000000"/>
                  </a:solidFill>
                </a:rPr>
                <a:t>Seamless Connectivity</a:t>
              </a:r>
              <a:endParaRPr lang="ko-KR" altLang="ko-KR" sz="1662" dirty="0">
                <a:effectLst>
                  <a:outerShdw blurRad="38100" dist="38100" dir="2700000" algn="tl">
                    <a:srgbClr val="C0C0C0"/>
                  </a:outerShdw>
                </a:effectLst>
              </a:endParaRPr>
            </a:p>
          </p:txBody>
        </p:sp>
        <p:sp>
          <p:nvSpPr>
            <p:cNvPr id="21" name="Freeform 24"/>
            <p:cNvSpPr>
              <a:spLocks/>
            </p:cNvSpPr>
            <p:nvPr/>
          </p:nvSpPr>
          <p:spPr bwMode="auto">
            <a:xfrm>
              <a:off x="1135" y="943"/>
              <a:ext cx="2884" cy="291"/>
            </a:xfrm>
            <a:custGeom>
              <a:avLst/>
              <a:gdLst>
                <a:gd name="T0" fmla="*/ 0 w 9680"/>
                <a:gd name="T1" fmla="*/ 488 h 976"/>
                <a:gd name="T2" fmla="*/ 4840 w 9680"/>
                <a:gd name="T3" fmla="*/ 0 h 976"/>
                <a:gd name="T4" fmla="*/ 4840 w 9680"/>
                <a:gd name="T5" fmla="*/ 0 h 976"/>
                <a:gd name="T6" fmla="*/ 9680 w 9680"/>
                <a:gd name="T7" fmla="*/ 488 h 976"/>
                <a:gd name="T8" fmla="*/ 9680 w 9680"/>
                <a:gd name="T9" fmla="*/ 488 h 976"/>
                <a:gd name="T10" fmla="*/ 9680 w 9680"/>
                <a:gd name="T11" fmla="*/ 488 h 976"/>
                <a:gd name="T12" fmla="*/ 4840 w 9680"/>
                <a:gd name="T13" fmla="*/ 976 h 976"/>
                <a:gd name="T14" fmla="*/ 4840 w 9680"/>
                <a:gd name="T15" fmla="*/ 976 h 976"/>
                <a:gd name="T16" fmla="*/ 4840 w 9680"/>
                <a:gd name="T17" fmla="*/ 976 h 976"/>
                <a:gd name="T18" fmla="*/ 0 w 9680"/>
                <a:gd name="T19" fmla="*/ 488 h 976"/>
                <a:gd name="T20" fmla="*/ 0 w 9680"/>
                <a:gd name="T21" fmla="*/ 488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80" h="976">
                  <a:moveTo>
                    <a:pt x="0" y="488"/>
                  </a:moveTo>
                  <a:cubicBezTo>
                    <a:pt x="0" y="219"/>
                    <a:pt x="2167" y="0"/>
                    <a:pt x="4840" y="0"/>
                  </a:cubicBezTo>
                  <a:lnTo>
                    <a:pt x="4840" y="0"/>
                  </a:lnTo>
                  <a:cubicBezTo>
                    <a:pt x="7514" y="0"/>
                    <a:pt x="9680" y="219"/>
                    <a:pt x="9680" y="488"/>
                  </a:cubicBezTo>
                  <a:cubicBezTo>
                    <a:pt x="9680" y="488"/>
                    <a:pt x="9680" y="488"/>
                    <a:pt x="9680" y="488"/>
                  </a:cubicBezTo>
                  <a:lnTo>
                    <a:pt x="9680" y="488"/>
                  </a:lnTo>
                  <a:cubicBezTo>
                    <a:pt x="9680" y="758"/>
                    <a:pt x="7514" y="976"/>
                    <a:pt x="4840" y="976"/>
                  </a:cubicBezTo>
                  <a:cubicBezTo>
                    <a:pt x="4840" y="976"/>
                    <a:pt x="4840" y="976"/>
                    <a:pt x="4840" y="976"/>
                  </a:cubicBezTo>
                  <a:lnTo>
                    <a:pt x="4840" y="976"/>
                  </a:lnTo>
                  <a:cubicBezTo>
                    <a:pt x="2167" y="976"/>
                    <a:pt x="0" y="758"/>
                    <a:pt x="0" y="488"/>
                  </a:cubicBezTo>
                  <a:cubicBezTo>
                    <a:pt x="0" y="488"/>
                    <a:pt x="0" y="488"/>
                    <a:pt x="0" y="488"/>
                  </a:cubicBezTo>
                  <a:close/>
                </a:path>
              </a:pathLst>
            </a:custGeom>
            <a:solidFill>
              <a:srgbClr val="FDEADA"/>
            </a:solidFill>
            <a:ln w="0">
              <a:solidFill>
                <a:srgbClr val="000000"/>
              </a:solidFill>
              <a:prstDash val="solid"/>
              <a:round/>
              <a:headEnd/>
              <a:tailEnd/>
            </a:ln>
          </p:spPr>
          <p:txBody>
            <a:bodyPr/>
            <a:lstStyle/>
            <a:p>
              <a:pPr>
                <a:defRPr/>
              </a:pPr>
              <a:endParaRPr lang="ko-KR" altLang="en-US" sz="1662"/>
            </a:p>
          </p:txBody>
        </p:sp>
        <p:sp>
          <p:nvSpPr>
            <p:cNvPr id="22" name="Freeform 25"/>
            <p:cNvSpPr>
              <a:spLocks noEditPoints="1"/>
            </p:cNvSpPr>
            <p:nvPr/>
          </p:nvSpPr>
          <p:spPr bwMode="auto">
            <a:xfrm>
              <a:off x="1133" y="941"/>
              <a:ext cx="2888" cy="295"/>
            </a:xfrm>
            <a:custGeom>
              <a:avLst/>
              <a:gdLst>
                <a:gd name="T0" fmla="*/ 8 w 9697"/>
                <a:gd name="T1" fmla="*/ 467 h 992"/>
                <a:gd name="T2" fmla="*/ 102 w 9697"/>
                <a:gd name="T3" fmla="*/ 392 h 992"/>
                <a:gd name="T4" fmla="*/ 386 w 9697"/>
                <a:gd name="T5" fmla="*/ 299 h 992"/>
                <a:gd name="T6" fmla="*/ 834 w 9697"/>
                <a:gd name="T7" fmla="*/ 216 h 992"/>
                <a:gd name="T8" fmla="*/ 1426 w 9697"/>
                <a:gd name="T9" fmla="*/ 144 h 992"/>
                <a:gd name="T10" fmla="*/ 2142 w 9697"/>
                <a:gd name="T11" fmla="*/ 83 h 992"/>
                <a:gd name="T12" fmla="*/ 2964 w 9697"/>
                <a:gd name="T13" fmla="*/ 38 h 992"/>
                <a:gd name="T14" fmla="*/ 4848 w 9697"/>
                <a:gd name="T15" fmla="*/ 0 h 992"/>
                <a:gd name="T16" fmla="*/ 6733 w 9697"/>
                <a:gd name="T17" fmla="*/ 38 h 992"/>
                <a:gd name="T18" fmla="*/ 7556 w 9697"/>
                <a:gd name="T19" fmla="*/ 83 h 992"/>
                <a:gd name="T20" fmla="*/ 8272 w 9697"/>
                <a:gd name="T21" fmla="*/ 143 h 992"/>
                <a:gd name="T22" fmla="*/ 8864 w 9697"/>
                <a:gd name="T23" fmla="*/ 216 h 992"/>
                <a:gd name="T24" fmla="*/ 9310 w 9697"/>
                <a:gd name="T25" fmla="*/ 299 h 992"/>
                <a:gd name="T26" fmla="*/ 9594 w 9697"/>
                <a:gd name="T27" fmla="*/ 391 h 992"/>
                <a:gd name="T28" fmla="*/ 9689 w 9697"/>
                <a:gd name="T29" fmla="*/ 467 h 992"/>
                <a:gd name="T30" fmla="*/ 9690 w 9697"/>
                <a:gd name="T31" fmla="*/ 523 h 992"/>
                <a:gd name="T32" fmla="*/ 9637 w 9697"/>
                <a:gd name="T33" fmla="*/ 577 h 992"/>
                <a:gd name="T34" fmla="*/ 9397 w 9697"/>
                <a:gd name="T35" fmla="*/ 672 h 992"/>
                <a:gd name="T36" fmla="*/ 8990 w 9697"/>
                <a:gd name="T37" fmla="*/ 757 h 992"/>
                <a:gd name="T38" fmla="*/ 8432 w 9697"/>
                <a:gd name="T39" fmla="*/ 832 h 992"/>
                <a:gd name="T40" fmla="*/ 7745 w 9697"/>
                <a:gd name="T41" fmla="*/ 895 h 992"/>
                <a:gd name="T42" fmla="*/ 6948 w 9697"/>
                <a:gd name="T43" fmla="*/ 944 h 992"/>
                <a:gd name="T44" fmla="*/ 5344 w 9697"/>
                <a:gd name="T45" fmla="*/ 989 h 992"/>
                <a:gd name="T46" fmla="*/ 3409 w 9697"/>
                <a:gd name="T47" fmla="*/ 970 h 992"/>
                <a:gd name="T48" fmla="*/ 2338 w 9697"/>
                <a:gd name="T49" fmla="*/ 921 h 992"/>
                <a:gd name="T50" fmla="*/ 1594 w 9697"/>
                <a:gd name="T51" fmla="*/ 865 h 992"/>
                <a:gd name="T52" fmla="*/ 969 w 9697"/>
                <a:gd name="T53" fmla="*/ 796 h 992"/>
                <a:gd name="T54" fmla="*/ 484 w 9697"/>
                <a:gd name="T55" fmla="*/ 716 h 992"/>
                <a:gd name="T56" fmla="*/ 158 w 9697"/>
                <a:gd name="T57" fmla="*/ 626 h 992"/>
                <a:gd name="T58" fmla="*/ 27 w 9697"/>
                <a:gd name="T59" fmla="*/ 551 h 992"/>
                <a:gd name="T60" fmla="*/ 22 w 9697"/>
                <a:gd name="T61" fmla="*/ 520 h 992"/>
                <a:gd name="T62" fmla="*/ 68 w 9697"/>
                <a:gd name="T63" fmla="*/ 564 h 992"/>
                <a:gd name="T64" fmla="*/ 304 w 9697"/>
                <a:gd name="T65" fmla="*/ 657 h 992"/>
                <a:gd name="T66" fmla="*/ 711 w 9697"/>
                <a:gd name="T67" fmla="*/ 742 h 992"/>
                <a:gd name="T68" fmla="*/ 1266 w 9697"/>
                <a:gd name="T69" fmla="*/ 817 h 992"/>
                <a:gd name="T70" fmla="*/ 1953 w 9697"/>
                <a:gd name="T71" fmla="*/ 879 h 992"/>
                <a:gd name="T72" fmla="*/ 2751 w 9697"/>
                <a:gd name="T73" fmla="*/ 928 h 992"/>
                <a:gd name="T74" fmla="*/ 4354 w 9697"/>
                <a:gd name="T75" fmla="*/ 973 h 992"/>
                <a:gd name="T76" fmla="*/ 6288 w 9697"/>
                <a:gd name="T77" fmla="*/ 954 h 992"/>
                <a:gd name="T78" fmla="*/ 7358 w 9697"/>
                <a:gd name="T79" fmla="*/ 905 h 992"/>
                <a:gd name="T80" fmla="*/ 8103 w 9697"/>
                <a:gd name="T81" fmla="*/ 849 h 992"/>
                <a:gd name="T82" fmla="*/ 8726 w 9697"/>
                <a:gd name="T83" fmla="*/ 781 h 992"/>
                <a:gd name="T84" fmla="*/ 9210 w 9697"/>
                <a:gd name="T85" fmla="*/ 701 h 992"/>
                <a:gd name="T86" fmla="*/ 9533 w 9697"/>
                <a:gd name="T87" fmla="*/ 611 h 992"/>
                <a:gd name="T88" fmla="*/ 9657 w 9697"/>
                <a:gd name="T89" fmla="*/ 542 h 992"/>
                <a:gd name="T90" fmla="*/ 9681 w 9697"/>
                <a:gd name="T91" fmla="*/ 498 h 992"/>
                <a:gd name="T92" fmla="*/ 9659 w 9697"/>
                <a:gd name="T93" fmla="*/ 453 h 992"/>
                <a:gd name="T94" fmla="*/ 9468 w 9697"/>
                <a:gd name="T95" fmla="*/ 359 h 992"/>
                <a:gd name="T96" fmla="*/ 9103 w 9697"/>
                <a:gd name="T97" fmla="*/ 272 h 992"/>
                <a:gd name="T98" fmla="*/ 8583 w 9697"/>
                <a:gd name="T99" fmla="*/ 194 h 992"/>
                <a:gd name="T100" fmla="*/ 7927 w 9697"/>
                <a:gd name="T101" fmla="*/ 128 h 992"/>
                <a:gd name="T102" fmla="*/ 7155 w 9697"/>
                <a:gd name="T103" fmla="*/ 75 h 992"/>
                <a:gd name="T104" fmla="*/ 5824 w 9697"/>
                <a:gd name="T105" fmla="*/ 26 h 992"/>
                <a:gd name="T106" fmla="*/ 3873 w 9697"/>
                <a:gd name="T107" fmla="*/ 26 h 992"/>
                <a:gd name="T108" fmla="*/ 2542 w 9697"/>
                <a:gd name="T109" fmla="*/ 75 h 992"/>
                <a:gd name="T110" fmla="*/ 1770 w 9697"/>
                <a:gd name="T111" fmla="*/ 128 h 992"/>
                <a:gd name="T112" fmla="*/ 1114 w 9697"/>
                <a:gd name="T113" fmla="*/ 194 h 992"/>
                <a:gd name="T114" fmla="*/ 594 w 9697"/>
                <a:gd name="T115" fmla="*/ 272 h 992"/>
                <a:gd name="T116" fmla="*/ 229 w 9697"/>
                <a:gd name="T117" fmla="*/ 359 h 992"/>
                <a:gd name="T118" fmla="*/ 38 w 9697"/>
                <a:gd name="T119" fmla="*/ 453 h 992"/>
                <a:gd name="T120" fmla="*/ 16 w 9697"/>
                <a:gd name="T121" fmla="*/ 498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97" h="992">
                  <a:moveTo>
                    <a:pt x="1" y="498"/>
                  </a:moveTo>
                  <a:cubicBezTo>
                    <a:pt x="0" y="497"/>
                    <a:pt x="0" y="496"/>
                    <a:pt x="1" y="495"/>
                  </a:cubicBezTo>
                  <a:lnTo>
                    <a:pt x="7" y="470"/>
                  </a:lnTo>
                  <a:cubicBezTo>
                    <a:pt x="7" y="469"/>
                    <a:pt x="7" y="468"/>
                    <a:pt x="8" y="467"/>
                  </a:cubicBezTo>
                  <a:lnTo>
                    <a:pt x="27" y="442"/>
                  </a:lnTo>
                  <a:cubicBezTo>
                    <a:pt x="28" y="441"/>
                    <a:pt x="28" y="441"/>
                    <a:pt x="29" y="440"/>
                  </a:cubicBezTo>
                  <a:lnTo>
                    <a:pt x="60" y="416"/>
                  </a:lnTo>
                  <a:lnTo>
                    <a:pt x="102" y="392"/>
                  </a:lnTo>
                  <a:lnTo>
                    <a:pt x="157" y="367"/>
                  </a:lnTo>
                  <a:lnTo>
                    <a:pt x="224" y="344"/>
                  </a:lnTo>
                  <a:lnTo>
                    <a:pt x="300" y="321"/>
                  </a:lnTo>
                  <a:lnTo>
                    <a:pt x="386" y="299"/>
                  </a:lnTo>
                  <a:lnTo>
                    <a:pt x="484" y="278"/>
                  </a:lnTo>
                  <a:lnTo>
                    <a:pt x="591" y="257"/>
                  </a:lnTo>
                  <a:lnTo>
                    <a:pt x="708" y="236"/>
                  </a:lnTo>
                  <a:lnTo>
                    <a:pt x="834" y="216"/>
                  </a:lnTo>
                  <a:lnTo>
                    <a:pt x="969" y="197"/>
                  </a:lnTo>
                  <a:lnTo>
                    <a:pt x="1112" y="179"/>
                  </a:lnTo>
                  <a:lnTo>
                    <a:pt x="1265" y="161"/>
                  </a:lnTo>
                  <a:lnTo>
                    <a:pt x="1426" y="144"/>
                  </a:lnTo>
                  <a:lnTo>
                    <a:pt x="1594" y="127"/>
                  </a:lnTo>
                  <a:lnTo>
                    <a:pt x="1769" y="112"/>
                  </a:lnTo>
                  <a:lnTo>
                    <a:pt x="1952" y="97"/>
                  </a:lnTo>
                  <a:lnTo>
                    <a:pt x="2142" y="83"/>
                  </a:lnTo>
                  <a:lnTo>
                    <a:pt x="2338" y="71"/>
                  </a:lnTo>
                  <a:lnTo>
                    <a:pt x="2541" y="59"/>
                  </a:lnTo>
                  <a:lnTo>
                    <a:pt x="2750" y="48"/>
                  </a:lnTo>
                  <a:lnTo>
                    <a:pt x="2964" y="38"/>
                  </a:lnTo>
                  <a:lnTo>
                    <a:pt x="3409" y="22"/>
                  </a:lnTo>
                  <a:lnTo>
                    <a:pt x="3872" y="10"/>
                  </a:lnTo>
                  <a:lnTo>
                    <a:pt x="4353" y="2"/>
                  </a:lnTo>
                  <a:lnTo>
                    <a:pt x="4848" y="0"/>
                  </a:lnTo>
                  <a:lnTo>
                    <a:pt x="5344" y="3"/>
                  </a:lnTo>
                  <a:lnTo>
                    <a:pt x="5825" y="10"/>
                  </a:lnTo>
                  <a:lnTo>
                    <a:pt x="6289" y="22"/>
                  </a:lnTo>
                  <a:lnTo>
                    <a:pt x="6733" y="38"/>
                  </a:lnTo>
                  <a:lnTo>
                    <a:pt x="6948" y="48"/>
                  </a:lnTo>
                  <a:lnTo>
                    <a:pt x="7156" y="59"/>
                  </a:lnTo>
                  <a:lnTo>
                    <a:pt x="7359" y="71"/>
                  </a:lnTo>
                  <a:lnTo>
                    <a:pt x="7556" y="83"/>
                  </a:lnTo>
                  <a:lnTo>
                    <a:pt x="7745" y="97"/>
                  </a:lnTo>
                  <a:lnTo>
                    <a:pt x="7928" y="112"/>
                  </a:lnTo>
                  <a:lnTo>
                    <a:pt x="8104" y="127"/>
                  </a:lnTo>
                  <a:lnTo>
                    <a:pt x="8272" y="143"/>
                  </a:lnTo>
                  <a:lnTo>
                    <a:pt x="8432" y="161"/>
                  </a:lnTo>
                  <a:lnTo>
                    <a:pt x="8584" y="179"/>
                  </a:lnTo>
                  <a:lnTo>
                    <a:pt x="8728" y="197"/>
                  </a:lnTo>
                  <a:lnTo>
                    <a:pt x="8864" y="216"/>
                  </a:lnTo>
                  <a:lnTo>
                    <a:pt x="8990" y="236"/>
                  </a:lnTo>
                  <a:lnTo>
                    <a:pt x="9106" y="257"/>
                  </a:lnTo>
                  <a:lnTo>
                    <a:pt x="9213" y="278"/>
                  </a:lnTo>
                  <a:lnTo>
                    <a:pt x="9310" y="299"/>
                  </a:lnTo>
                  <a:lnTo>
                    <a:pt x="9396" y="321"/>
                  </a:lnTo>
                  <a:lnTo>
                    <a:pt x="9473" y="344"/>
                  </a:lnTo>
                  <a:lnTo>
                    <a:pt x="9539" y="367"/>
                  </a:lnTo>
                  <a:lnTo>
                    <a:pt x="9594" y="391"/>
                  </a:lnTo>
                  <a:lnTo>
                    <a:pt x="9636" y="416"/>
                  </a:lnTo>
                  <a:lnTo>
                    <a:pt x="9668" y="440"/>
                  </a:lnTo>
                  <a:cubicBezTo>
                    <a:pt x="9669" y="441"/>
                    <a:pt x="9669" y="441"/>
                    <a:pt x="9670" y="442"/>
                  </a:cubicBezTo>
                  <a:lnTo>
                    <a:pt x="9689" y="467"/>
                  </a:lnTo>
                  <a:cubicBezTo>
                    <a:pt x="9690" y="468"/>
                    <a:pt x="9690" y="469"/>
                    <a:pt x="9690" y="470"/>
                  </a:cubicBezTo>
                  <a:lnTo>
                    <a:pt x="9696" y="495"/>
                  </a:lnTo>
                  <a:cubicBezTo>
                    <a:pt x="9697" y="496"/>
                    <a:pt x="9697" y="497"/>
                    <a:pt x="9696" y="498"/>
                  </a:cubicBezTo>
                  <a:lnTo>
                    <a:pt x="9690" y="523"/>
                  </a:lnTo>
                  <a:cubicBezTo>
                    <a:pt x="9690" y="524"/>
                    <a:pt x="9690" y="525"/>
                    <a:pt x="9689" y="526"/>
                  </a:cubicBezTo>
                  <a:lnTo>
                    <a:pt x="9670" y="551"/>
                  </a:lnTo>
                  <a:cubicBezTo>
                    <a:pt x="9669" y="552"/>
                    <a:pt x="9669" y="552"/>
                    <a:pt x="9668" y="553"/>
                  </a:cubicBezTo>
                  <a:lnTo>
                    <a:pt x="9637" y="577"/>
                  </a:lnTo>
                  <a:lnTo>
                    <a:pt x="9594" y="601"/>
                  </a:lnTo>
                  <a:lnTo>
                    <a:pt x="9540" y="626"/>
                  </a:lnTo>
                  <a:lnTo>
                    <a:pt x="9473" y="649"/>
                  </a:lnTo>
                  <a:lnTo>
                    <a:pt x="9397" y="672"/>
                  </a:lnTo>
                  <a:lnTo>
                    <a:pt x="9310" y="694"/>
                  </a:lnTo>
                  <a:lnTo>
                    <a:pt x="9213" y="716"/>
                  </a:lnTo>
                  <a:lnTo>
                    <a:pt x="9106" y="737"/>
                  </a:lnTo>
                  <a:lnTo>
                    <a:pt x="8990" y="757"/>
                  </a:lnTo>
                  <a:lnTo>
                    <a:pt x="8864" y="777"/>
                  </a:lnTo>
                  <a:lnTo>
                    <a:pt x="8729" y="796"/>
                  </a:lnTo>
                  <a:lnTo>
                    <a:pt x="8585" y="815"/>
                  </a:lnTo>
                  <a:lnTo>
                    <a:pt x="8432" y="832"/>
                  </a:lnTo>
                  <a:lnTo>
                    <a:pt x="8272" y="849"/>
                  </a:lnTo>
                  <a:lnTo>
                    <a:pt x="8104" y="865"/>
                  </a:lnTo>
                  <a:lnTo>
                    <a:pt x="7928" y="881"/>
                  </a:lnTo>
                  <a:lnTo>
                    <a:pt x="7745" y="895"/>
                  </a:lnTo>
                  <a:lnTo>
                    <a:pt x="7556" y="909"/>
                  </a:lnTo>
                  <a:lnTo>
                    <a:pt x="7359" y="921"/>
                  </a:lnTo>
                  <a:lnTo>
                    <a:pt x="7156" y="933"/>
                  </a:lnTo>
                  <a:lnTo>
                    <a:pt x="6948" y="944"/>
                  </a:lnTo>
                  <a:lnTo>
                    <a:pt x="6733" y="954"/>
                  </a:lnTo>
                  <a:lnTo>
                    <a:pt x="6289" y="970"/>
                  </a:lnTo>
                  <a:lnTo>
                    <a:pt x="5825" y="982"/>
                  </a:lnTo>
                  <a:lnTo>
                    <a:pt x="5344" y="989"/>
                  </a:lnTo>
                  <a:lnTo>
                    <a:pt x="4849" y="992"/>
                  </a:lnTo>
                  <a:lnTo>
                    <a:pt x="4353" y="989"/>
                  </a:lnTo>
                  <a:lnTo>
                    <a:pt x="3873" y="982"/>
                  </a:lnTo>
                  <a:lnTo>
                    <a:pt x="3409" y="970"/>
                  </a:lnTo>
                  <a:lnTo>
                    <a:pt x="2964" y="954"/>
                  </a:lnTo>
                  <a:lnTo>
                    <a:pt x="2750" y="944"/>
                  </a:lnTo>
                  <a:lnTo>
                    <a:pt x="2541" y="933"/>
                  </a:lnTo>
                  <a:lnTo>
                    <a:pt x="2338" y="921"/>
                  </a:lnTo>
                  <a:lnTo>
                    <a:pt x="2142" y="909"/>
                  </a:lnTo>
                  <a:lnTo>
                    <a:pt x="1952" y="895"/>
                  </a:lnTo>
                  <a:lnTo>
                    <a:pt x="1769" y="881"/>
                  </a:lnTo>
                  <a:lnTo>
                    <a:pt x="1594" y="865"/>
                  </a:lnTo>
                  <a:lnTo>
                    <a:pt x="1426" y="849"/>
                  </a:lnTo>
                  <a:lnTo>
                    <a:pt x="1265" y="832"/>
                  </a:lnTo>
                  <a:lnTo>
                    <a:pt x="1113" y="815"/>
                  </a:lnTo>
                  <a:lnTo>
                    <a:pt x="969" y="796"/>
                  </a:lnTo>
                  <a:lnTo>
                    <a:pt x="834" y="777"/>
                  </a:lnTo>
                  <a:lnTo>
                    <a:pt x="708" y="757"/>
                  </a:lnTo>
                  <a:lnTo>
                    <a:pt x="591" y="737"/>
                  </a:lnTo>
                  <a:lnTo>
                    <a:pt x="484" y="716"/>
                  </a:lnTo>
                  <a:lnTo>
                    <a:pt x="387" y="694"/>
                  </a:lnTo>
                  <a:lnTo>
                    <a:pt x="300" y="672"/>
                  </a:lnTo>
                  <a:lnTo>
                    <a:pt x="224" y="649"/>
                  </a:lnTo>
                  <a:lnTo>
                    <a:pt x="158" y="626"/>
                  </a:lnTo>
                  <a:lnTo>
                    <a:pt x="103" y="602"/>
                  </a:lnTo>
                  <a:lnTo>
                    <a:pt x="60" y="577"/>
                  </a:lnTo>
                  <a:lnTo>
                    <a:pt x="29" y="553"/>
                  </a:lnTo>
                  <a:cubicBezTo>
                    <a:pt x="28" y="552"/>
                    <a:pt x="28" y="552"/>
                    <a:pt x="27" y="551"/>
                  </a:cubicBezTo>
                  <a:lnTo>
                    <a:pt x="8" y="526"/>
                  </a:lnTo>
                  <a:cubicBezTo>
                    <a:pt x="7" y="525"/>
                    <a:pt x="7" y="524"/>
                    <a:pt x="7" y="523"/>
                  </a:cubicBezTo>
                  <a:lnTo>
                    <a:pt x="1" y="498"/>
                  </a:lnTo>
                  <a:close/>
                  <a:moveTo>
                    <a:pt x="22" y="520"/>
                  </a:moveTo>
                  <a:lnTo>
                    <a:pt x="21" y="517"/>
                  </a:lnTo>
                  <a:lnTo>
                    <a:pt x="40" y="542"/>
                  </a:lnTo>
                  <a:lnTo>
                    <a:pt x="38" y="540"/>
                  </a:lnTo>
                  <a:lnTo>
                    <a:pt x="68" y="564"/>
                  </a:lnTo>
                  <a:lnTo>
                    <a:pt x="110" y="587"/>
                  </a:lnTo>
                  <a:lnTo>
                    <a:pt x="163" y="611"/>
                  </a:lnTo>
                  <a:lnTo>
                    <a:pt x="229" y="634"/>
                  </a:lnTo>
                  <a:lnTo>
                    <a:pt x="304" y="657"/>
                  </a:lnTo>
                  <a:lnTo>
                    <a:pt x="390" y="679"/>
                  </a:lnTo>
                  <a:lnTo>
                    <a:pt x="487" y="701"/>
                  </a:lnTo>
                  <a:lnTo>
                    <a:pt x="594" y="722"/>
                  </a:lnTo>
                  <a:lnTo>
                    <a:pt x="711" y="742"/>
                  </a:lnTo>
                  <a:lnTo>
                    <a:pt x="837" y="762"/>
                  </a:lnTo>
                  <a:lnTo>
                    <a:pt x="972" y="781"/>
                  </a:lnTo>
                  <a:lnTo>
                    <a:pt x="1114" y="800"/>
                  </a:lnTo>
                  <a:lnTo>
                    <a:pt x="1266" y="817"/>
                  </a:lnTo>
                  <a:lnTo>
                    <a:pt x="1427" y="833"/>
                  </a:lnTo>
                  <a:lnTo>
                    <a:pt x="1595" y="849"/>
                  </a:lnTo>
                  <a:lnTo>
                    <a:pt x="1770" y="865"/>
                  </a:lnTo>
                  <a:lnTo>
                    <a:pt x="1953" y="879"/>
                  </a:lnTo>
                  <a:lnTo>
                    <a:pt x="2143" y="893"/>
                  </a:lnTo>
                  <a:lnTo>
                    <a:pt x="2339" y="905"/>
                  </a:lnTo>
                  <a:lnTo>
                    <a:pt x="2542" y="917"/>
                  </a:lnTo>
                  <a:lnTo>
                    <a:pt x="2751" y="928"/>
                  </a:lnTo>
                  <a:lnTo>
                    <a:pt x="2965" y="938"/>
                  </a:lnTo>
                  <a:lnTo>
                    <a:pt x="3410" y="954"/>
                  </a:lnTo>
                  <a:lnTo>
                    <a:pt x="3874" y="966"/>
                  </a:lnTo>
                  <a:lnTo>
                    <a:pt x="4354" y="973"/>
                  </a:lnTo>
                  <a:lnTo>
                    <a:pt x="4848" y="976"/>
                  </a:lnTo>
                  <a:lnTo>
                    <a:pt x="5343" y="973"/>
                  </a:lnTo>
                  <a:lnTo>
                    <a:pt x="5824" y="966"/>
                  </a:lnTo>
                  <a:lnTo>
                    <a:pt x="6288" y="954"/>
                  </a:lnTo>
                  <a:lnTo>
                    <a:pt x="6732" y="938"/>
                  </a:lnTo>
                  <a:lnTo>
                    <a:pt x="6947" y="928"/>
                  </a:lnTo>
                  <a:lnTo>
                    <a:pt x="7155" y="917"/>
                  </a:lnTo>
                  <a:lnTo>
                    <a:pt x="7358" y="905"/>
                  </a:lnTo>
                  <a:lnTo>
                    <a:pt x="7555" y="893"/>
                  </a:lnTo>
                  <a:lnTo>
                    <a:pt x="7744" y="879"/>
                  </a:lnTo>
                  <a:lnTo>
                    <a:pt x="7927" y="865"/>
                  </a:lnTo>
                  <a:lnTo>
                    <a:pt x="8103" y="849"/>
                  </a:lnTo>
                  <a:lnTo>
                    <a:pt x="8271" y="834"/>
                  </a:lnTo>
                  <a:lnTo>
                    <a:pt x="8431" y="817"/>
                  </a:lnTo>
                  <a:lnTo>
                    <a:pt x="8582" y="800"/>
                  </a:lnTo>
                  <a:lnTo>
                    <a:pt x="8726" y="781"/>
                  </a:lnTo>
                  <a:lnTo>
                    <a:pt x="8861" y="762"/>
                  </a:lnTo>
                  <a:lnTo>
                    <a:pt x="8987" y="742"/>
                  </a:lnTo>
                  <a:lnTo>
                    <a:pt x="9103" y="722"/>
                  </a:lnTo>
                  <a:lnTo>
                    <a:pt x="9210" y="701"/>
                  </a:lnTo>
                  <a:lnTo>
                    <a:pt x="9306" y="679"/>
                  </a:lnTo>
                  <a:lnTo>
                    <a:pt x="9392" y="657"/>
                  </a:lnTo>
                  <a:lnTo>
                    <a:pt x="9468" y="634"/>
                  </a:lnTo>
                  <a:lnTo>
                    <a:pt x="9533" y="611"/>
                  </a:lnTo>
                  <a:lnTo>
                    <a:pt x="9586" y="588"/>
                  </a:lnTo>
                  <a:lnTo>
                    <a:pt x="9628" y="564"/>
                  </a:lnTo>
                  <a:lnTo>
                    <a:pt x="9659" y="540"/>
                  </a:lnTo>
                  <a:lnTo>
                    <a:pt x="9657" y="542"/>
                  </a:lnTo>
                  <a:lnTo>
                    <a:pt x="9676" y="517"/>
                  </a:lnTo>
                  <a:lnTo>
                    <a:pt x="9675" y="520"/>
                  </a:lnTo>
                  <a:lnTo>
                    <a:pt x="9681" y="495"/>
                  </a:lnTo>
                  <a:lnTo>
                    <a:pt x="9681" y="498"/>
                  </a:lnTo>
                  <a:lnTo>
                    <a:pt x="9675" y="473"/>
                  </a:lnTo>
                  <a:lnTo>
                    <a:pt x="9676" y="476"/>
                  </a:lnTo>
                  <a:lnTo>
                    <a:pt x="9657" y="451"/>
                  </a:lnTo>
                  <a:lnTo>
                    <a:pt x="9659" y="453"/>
                  </a:lnTo>
                  <a:lnTo>
                    <a:pt x="9628" y="429"/>
                  </a:lnTo>
                  <a:lnTo>
                    <a:pt x="9587" y="406"/>
                  </a:lnTo>
                  <a:lnTo>
                    <a:pt x="9534" y="382"/>
                  </a:lnTo>
                  <a:lnTo>
                    <a:pt x="9468" y="359"/>
                  </a:lnTo>
                  <a:lnTo>
                    <a:pt x="9392" y="336"/>
                  </a:lnTo>
                  <a:lnTo>
                    <a:pt x="9307" y="314"/>
                  </a:lnTo>
                  <a:lnTo>
                    <a:pt x="9210" y="293"/>
                  </a:lnTo>
                  <a:lnTo>
                    <a:pt x="9103" y="272"/>
                  </a:lnTo>
                  <a:lnTo>
                    <a:pt x="8987" y="251"/>
                  </a:lnTo>
                  <a:lnTo>
                    <a:pt x="8861" y="231"/>
                  </a:lnTo>
                  <a:lnTo>
                    <a:pt x="8726" y="212"/>
                  </a:lnTo>
                  <a:lnTo>
                    <a:pt x="8583" y="194"/>
                  </a:lnTo>
                  <a:lnTo>
                    <a:pt x="8431" y="176"/>
                  </a:lnTo>
                  <a:lnTo>
                    <a:pt x="8271" y="159"/>
                  </a:lnTo>
                  <a:lnTo>
                    <a:pt x="8103" y="143"/>
                  </a:lnTo>
                  <a:lnTo>
                    <a:pt x="7927" y="128"/>
                  </a:lnTo>
                  <a:lnTo>
                    <a:pt x="7744" y="113"/>
                  </a:lnTo>
                  <a:lnTo>
                    <a:pt x="7555" y="99"/>
                  </a:lnTo>
                  <a:lnTo>
                    <a:pt x="7358" y="87"/>
                  </a:lnTo>
                  <a:lnTo>
                    <a:pt x="7155" y="75"/>
                  </a:lnTo>
                  <a:lnTo>
                    <a:pt x="6947" y="64"/>
                  </a:lnTo>
                  <a:lnTo>
                    <a:pt x="6732" y="54"/>
                  </a:lnTo>
                  <a:lnTo>
                    <a:pt x="6288" y="38"/>
                  </a:lnTo>
                  <a:lnTo>
                    <a:pt x="5824" y="26"/>
                  </a:lnTo>
                  <a:lnTo>
                    <a:pt x="5343" y="19"/>
                  </a:lnTo>
                  <a:lnTo>
                    <a:pt x="4848" y="16"/>
                  </a:lnTo>
                  <a:lnTo>
                    <a:pt x="4354" y="18"/>
                  </a:lnTo>
                  <a:lnTo>
                    <a:pt x="3873" y="26"/>
                  </a:lnTo>
                  <a:lnTo>
                    <a:pt x="3410" y="38"/>
                  </a:lnTo>
                  <a:lnTo>
                    <a:pt x="2965" y="54"/>
                  </a:lnTo>
                  <a:lnTo>
                    <a:pt x="2751" y="64"/>
                  </a:lnTo>
                  <a:lnTo>
                    <a:pt x="2542" y="75"/>
                  </a:lnTo>
                  <a:lnTo>
                    <a:pt x="2339" y="87"/>
                  </a:lnTo>
                  <a:lnTo>
                    <a:pt x="2143" y="99"/>
                  </a:lnTo>
                  <a:lnTo>
                    <a:pt x="1953" y="113"/>
                  </a:lnTo>
                  <a:lnTo>
                    <a:pt x="1770" y="128"/>
                  </a:lnTo>
                  <a:lnTo>
                    <a:pt x="1595" y="143"/>
                  </a:lnTo>
                  <a:lnTo>
                    <a:pt x="1427" y="159"/>
                  </a:lnTo>
                  <a:lnTo>
                    <a:pt x="1266" y="176"/>
                  </a:lnTo>
                  <a:lnTo>
                    <a:pt x="1114" y="194"/>
                  </a:lnTo>
                  <a:lnTo>
                    <a:pt x="972" y="212"/>
                  </a:lnTo>
                  <a:lnTo>
                    <a:pt x="837" y="231"/>
                  </a:lnTo>
                  <a:lnTo>
                    <a:pt x="711" y="251"/>
                  </a:lnTo>
                  <a:lnTo>
                    <a:pt x="594" y="272"/>
                  </a:lnTo>
                  <a:lnTo>
                    <a:pt x="487" y="293"/>
                  </a:lnTo>
                  <a:lnTo>
                    <a:pt x="390" y="314"/>
                  </a:lnTo>
                  <a:lnTo>
                    <a:pt x="305" y="336"/>
                  </a:lnTo>
                  <a:lnTo>
                    <a:pt x="229" y="359"/>
                  </a:lnTo>
                  <a:lnTo>
                    <a:pt x="164" y="382"/>
                  </a:lnTo>
                  <a:lnTo>
                    <a:pt x="110" y="405"/>
                  </a:lnTo>
                  <a:lnTo>
                    <a:pt x="69" y="429"/>
                  </a:lnTo>
                  <a:lnTo>
                    <a:pt x="38" y="453"/>
                  </a:lnTo>
                  <a:lnTo>
                    <a:pt x="40" y="451"/>
                  </a:lnTo>
                  <a:lnTo>
                    <a:pt x="21" y="476"/>
                  </a:lnTo>
                  <a:lnTo>
                    <a:pt x="22" y="473"/>
                  </a:lnTo>
                  <a:lnTo>
                    <a:pt x="16" y="498"/>
                  </a:lnTo>
                  <a:lnTo>
                    <a:pt x="16" y="495"/>
                  </a:lnTo>
                  <a:lnTo>
                    <a:pt x="22" y="520"/>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23" name="Rectangle 26"/>
            <p:cNvSpPr>
              <a:spLocks noChangeArrowheads="1"/>
            </p:cNvSpPr>
            <p:nvPr/>
          </p:nvSpPr>
          <p:spPr bwMode="auto">
            <a:xfrm>
              <a:off x="1974" y="1039"/>
              <a:ext cx="226"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Cloud</a:t>
              </a:r>
              <a:endParaRPr lang="ko-KR" altLang="ko-KR" sz="1662">
                <a:effectLst>
                  <a:outerShdw blurRad="38100" dist="38100" dir="2700000" algn="tl">
                    <a:srgbClr val="C0C0C0"/>
                  </a:outerShdw>
                </a:effectLst>
              </a:endParaRPr>
            </a:p>
          </p:txBody>
        </p:sp>
        <p:sp>
          <p:nvSpPr>
            <p:cNvPr id="24" name="Rectangle 27"/>
            <p:cNvSpPr>
              <a:spLocks noChangeArrowheads="1"/>
            </p:cNvSpPr>
            <p:nvPr/>
          </p:nvSpPr>
          <p:spPr bwMode="auto">
            <a:xfrm>
              <a:off x="2217" y="1039"/>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a:t>
              </a:r>
              <a:endParaRPr lang="ko-KR" altLang="ko-KR" sz="1662">
                <a:effectLst>
                  <a:outerShdw blurRad="38100" dist="38100" dir="2700000" algn="tl">
                    <a:srgbClr val="C0C0C0"/>
                  </a:outerShdw>
                </a:effectLst>
              </a:endParaRPr>
            </a:p>
          </p:txBody>
        </p:sp>
        <p:sp>
          <p:nvSpPr>
            <p:cNvPr id="25" name="Rectangle 28"/>
            <p:cNvSpPr>
              <a:spLocks noChangeArrowheads="1"/>
            </p:cNvSpPr>
            <p:nvPr/>
          </p:nvSpPr>
          <p:spPr bwMode="auto">
            <a:xfrm>
              <a:off x="2246" y="1039"/>
              <a:ext cx="94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dirty="0">
                  <a:solidFill>
                    <a:srgbClr val="000000"/>
                  </a:solidFill>
                </a:rPr>
                <a:t>based Services of Things</a:t>
              </a:r>
              <a:endParaRPr lang="ko-KR" altLang="ko-KR" sz="1662" dirty="0">
                <a:effectLst>
                  <a:outerShdw blurRad="38100" dist="38100" dir="2700000" algn="tl">
                    <a:srgbClr val="C0C0C0"/>
                  </a:outerShdw>
                </a:effectLst>
              </a:endParaRPr>
            </a:p>
          </p:txBody>
        </p:sp>
        <p:sp>
          <p:nvSpPr>
            <p:cNvPr id="26" name="Freeform 29"/>
            <p:cNvSpPr>
              <a:spLocks/>
            </p:cNvSpPr>
            <p:nvPr/>
          </p:nvSpPr>
          <p:spPr bwMode="auto">
            <a:xfrm>
              <a:off x="1316" y="1691"/>
              <a:ext cx="753" cy="325"/>
            </a:xfrm>
            <a:custGeom>
              <a:avLst/>
              <a:gdLst>
                <a:gd name="T0" fmla="*/ 0 w 2528"/>
                <a:gd name="T1" fmla="*/ 182 h 1088"/>
                <a:gd name="T2" fmla="*/ 182 w 2528"/>
                <a:gd name="T3" fmla="*/ 0 h 1088"/>
                <a:gd name="T4" fmla="*/ 182 w 2528"/>
                <a:gd name="T5" fmla="*/ 0 h 1088"/>
                <a:gd name="T6" fmla="*/ 182 w 2528"/>
                <a:gd name="T7" fmla="*/ 0 h 1088"/>
                <a:gd name="T8" fmla="*/ 2347 w 2528"/>
                <a:gd name="T9" fmla="*/ 0 h 1088"/>
                <a:gd name="T10" fmla="*/ 2347 w 2528"/>
                <a:gd name="T11" fmla="*/ 0 h 1088"/>
                <a:gd name="T12" fmla="*/ 2528 w 2528"/>
                <a:gd name="T13" fmla="*/ 182 h 1088"/>
                <a:gd name="T14" fmla="*/ 2528 w 2528"/>
                <a:gd name="T15" fmla="*/ 182 h 1088"/>
                <a:gd name="T16" fmla="*/ 2528 w 2528"/>
                <a:gd name="T17" fmla="*/ 182 h 1088"/>
                <a:gd name="T18" fmla="*/ 2528 w 2528"/>
                <a:gd name="T19" fmla="*/ 907 h 1088"/>
                <a:gd name="T20" fmla="*/ 2528 w 2528"/>
                <a:gd name="T21" fmla="*/ 907 h 1088"/>
                <a:gd name="T22" fmla="*/ 2347 w 2528"/>
                <a:gd name="T23" fmla="*/ 1088 h 1088"/>
                <a:gd name="T24" fmla="*/ 2347 w 2528"/>
                <a:gd name="T25" fmla="*/ 1088 h 1088"/>
                <a:gd name="T26" fmla="*/ 2347 w 2528"/>
                <a:gd name="T27" fmla="*/ 1088 h 1088"/>
                <a:gd name="T28" fmla="*/ 182 w 2528"/>
                <a:gd name="T29" fmla="*/ 1088 h 1088"/>
                <a:gd name="T30" fmla="*/ 182 w 2528"/>
                <a:gd name="T31" fmla="*/ 1088 h 1088"/>
                <a:gd name="T32" fmla="*/ 0 w 2528"/>
                <a:gd name="T33" fmla="*/ 907 h 1088"/>
                <a:gd name="T34" fmla="*/ 0 w 2528"/>
                <a:gd name="T35" fmla="*/ 907 h 1088"/>
                <a:gd name="T36" fmla="*/ 0 w 2528"/>
                <a:gd name="T37" fmla="*/ 182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8" h="1088">
                  <a:moveTo>
                    <a:pt x="0" y="182"/>
                  </a:moveTo>
                  <a:cubicBezTo>
                    <a:pt x="0" y="82"/>
                    <a:pt x="82" y="0"/>
                    <a:pt x="182" y="0"/>
                  </a:cubicBezTo>
                  <a:cubicBezTo>
                    <a:pt x="182" y="0"/>
                    <a:pt x="182" y="0"/>
                    <a:pt x="182" y="0"/>
                  </a:cubicBezTo>
                  <a:lnTo>
                    <a:pt x="182" y="0"/>
                  </a:lnTo>
                  <a:lnTo>
                    <a:pt x="2347" y="0"/>
                  </a:lnTo>
                  <a:lnTo>
                    <a:pt x="2347" y="0"/>
                  </a:lnTo>
                  <a:cubicBezTo>
                    <a:pt x="2447" y="0"/>
                    <a:pt x="2528" y="82"/>
                    <a:pt x="2528" y="182"/>
                  </a:cubicBezTo>
                  <a:cubicBezTo>
                    <a:pt x="2528" y="182"/>
                    <a:pt x="2528" y="182"/>
                    <a:pt x="2528" y="182"/>
                  </a:cubicBezTo>
                  <a:lnTo>
                    <a:pt x="2528" y="182"/>
                  </a:lnTo>
                  <a:lnTo>
                    <a:pt x="2528" y="907"/>
                  </a:lnTo>
                  <a:lnTo>
                    <a:pt x="2528" y="907"/>
                  </a:lnTo>
                  <a:cubicBezTo>
                    <a:pt x="2528" y="1007"/>
                    <a:pt x="2447" y="1088"/>
                    <a:pt x="2347" y="1088"/>
                  </a:cubicBezTo>
                  <a:cubicBezTo>
                    <a:pt x="2347" y="1088"/>
                    <a:pt x="2347" y="1088"/>
                    <a:pt x="2347" y="1088"/>
                  </a:cubicBezTo>
                  <a:lnTo>
                    <a:pt x="2347" y="1088"/>
                  </a:lnTo>
                  <a:lnTo>
                    <a:pt x="182" y="1088"/>
                  </a:lnTo>
                  <a:lnTo>
                    <a:pt x="182" y="1088"/>
                  </a:lnTo>
                  <a:cubicBezTo>
                    <a:pt x="82" y="1088"/>
                    <a:pt x="0" y="1007"/>
                    <a:pt x="0" y="907"/>
                  </a:cubicBezTo>
                  <a:cubicBezTo>
                    <a:pt x="0" y="907"/>
                    <a:pt x="0" y="907"/>
                    <a:pt x="0" y="907"/>
                  </a:cubicBezTo>
                  <a:lnTo>
                    <a:pt x="0" y="182"/>
                  </a:lnTo>
                  <a:close/>
                </a:path>
              </a:pathLst>
            </a:custGeom>
            <a:solidFill>
              <a:srgbClr val="FFFFFF"/>
            </a:solidFill>
            <a:ln w="0">
              <a:solidFill>
                <a:srgbClr val="000000"/>
              </a:solidFill>
              <a:prstDash val="solid"/>
              <a:round/>
              <a:headEnd/>
              <a:tailEnd/>
            </a:ln>
          </p:spPr>
          <p:txBody>
            <a:bodyPr/>
            <a:lstStyle/>
            <a:p>
              <a:pPr>
                <a:defRPr/>
              </a:pPr>
              <a:endParaRPr lang="ko-KR" altLang="en-US" sz="1662"/>
            </a:p>
          </p:txBody>
        </p:sp>
        <p:sp>
          <p:nvSpPr>
            <p:cNvPr id="27" name="Freeform 30"/>
            <p:cNvSpPr>
              <a:spLocks noEditPoints="1"/>
            </p:cNvSpPr>
            <p:nvPr/>
          </p:nvSpPr>
          <p:spPr bwMode="auto">
            <a:xfrm>
              <a:off x="1314" y="1689"/>
              <a:ext cx="758" cy="329"/>
            </a:xfrm>
            <a:custGeom>
              <a:avLst/>
              <a:gdLst>
                <a:gd name="T0" fmla="*/ 5 w 2544"/>
                <a:gd name="T1" fmla="*/ 151 h 1104"/>
                <a:gd name="T2" fmla="*/ 32 w 2544"/>
                <a:gd name="T3" fmla="*/ 85 h 1104"/>
                <a:gd name="T4" fmla="*/ 83 w 2544"/>
                <a:gd name="T5" fmla="*/ 33 h 1104"/>
                <a:gd name="T6" fmla="*/ 117 w 2544"/>
                <a:gd name="T7" fmla="*/ 15 h 1104"/>
                <a:gd name="T8" fmla="*/ 190 w 2544"/>
                <a:gd name="T9" fmla="*/ 1 h 1104"/>
                <a:gd name="T10" fmla="*/ 2394 w 2544"/>
                <a:gd name="T11" fmla="*/ 5 h 1104"/>
                <a:gd name="T12" fmla="*/ 2460 w 2544"/>
                <a:gd name="T13" fmla="*/ 32 h 1104"/>
                <a:gd name="T14" fmla="*/ 2490 w 2544"/>
                <a:gd name="T15" fmla="*/ 57 h 1104"/>
                <a:gd name="T16" fmla="*/ 2529 w 2544"/>
                <a:gd name="T17" fmla="*/ 116 h 1104"/>
                <a:gd name="T18" fmla="*/ 2540 w 2544"/>
                <a:gd name="T19" fmla="*/ 153 h 1104"/>
                <a:gd name="T20" fmla="*/ 2540 w 2544"/>
                <a:gd name="T21" fmla="*/ 952 h 1104"/>
                <a:gd name="T22" fmla="*/ 2529 w 2544"/>
                <a:gd name="T23" fmla="*/ 989 h 1104"/>
                <a:gd name="T24" fmla="*/ 2490 w 2544"/>
                <a:gd name="T25" fmla="*/ 1049 h 1104"/>
                <a:gd name="T26" fmla="*/ 2460 w 2544"/>
                <a:gd name="T27" fmla="*/ 1072 h 1104"/>
                <a:gd name="T28" fmla="*/ 2394 w 2544"/>
                <a:gd name="T29" fmla="*/ 1100 h 1104"/>
                <a:gd name="T30" fmla="*/ 190 w 2544"/>
                <a:gd name="T31" fmla="*/ 1104 h 1104"/>
                <a:gd name="T32" fmla="*/ 117 w 2544"/>
                <a:gd name="T33" fmla="*/ 1090 h 1104"/>
                <a:gd name="T34" fmla="*/ 83 w 2544"/>
                <a:gd name="T35" fmla="*/ 1072 h 1104"/>
                <a:gd name="T36" fmla="*/ 33 w 2544"/>
                <a:gd name="T37" fmla="*/ 1022 h 1104"/>
                <a:gd name="T38" fmla="*/ 15 w 2544"/>
                <a:gd name="T39" fmla="*/ 988 h 1104"/>
                <a:gd name="T40" fmla="*/ 1 w 2544"/>
                <a:gd name="T41" fmla="*/ 916 h 1104"/>
                <a:gd name="T42" fmla="*/ 20 w 2544"/>
                <a:gd name="T43" fmla="*/ 951 h 1104"/>
                <a:gd name="T44" fmla="*/ 29 w 2544"/>
                <a:gd name="T45" fmla="*/ 982 h 1104"/>
                <a:gd name="T46" fmla="*/ 69 w 2544"/>
                <a:gd name="T47" fmla="*/ 1038 h 1104"/>
                <a:gd name="T48" fmla="*/ 92 w 2544"/>
                <a:gd name="T49" fmla="*/ 1058 h 1104"/>
                <a:gd name="T50" fmla="*/ 156 w 2544"/>
                <a:gd name="T51" fmla="*/ 1085 h 1104"/>
                <a:gd name="T52" fmla="*/ 2355 w 2544"/>
                <a:gd name="T53" fmla="*/ 1089 h 1104"/>
                <a:gd name="T54" fmla="*/ 2423 w 2544"/>
                <a:gd name="T55" fmla="*/ 1075 h 1104"/>
                <a:gd name="T56" fmla="*/ 2451 w 2544"/>
                <a:gd name="T57" fmla="*/ 1059 h 1104"/>
                <a:gd name="T58" fmla="*/ 2499 w 2544"/>
                <a:gd name="T59" fmla="*/ 1011 h 1104"/>
                <a:gd name="T60" fmla="*/ 2515 w 2544"/>
                <a:gd name="T61" fmla="*/ 983 h 1104"/>
                <a:gd name="T62" fmla="*/ 2528 w 2544"/>
                <a:gd name="T63" fmla="*/ 915 h 1104"/>
                <a:gd name="T64" fmla="*/ 2525 w 2544"/>
                <a:gd name="T65" fmla="*/ 156 h 1104"/>
                <a:gd name="T66" fmla="*/ 2498 w 2544"/>
                <a:gd name="T67" fmla="*/ 92 h 1104"/>
                <a:gd name="T68" fmla="*/ 2478 w 2544"/>
                <a:gd name="T69" fmla="*/ 69 h 1104"/>
                <a:gd name="T70" fmla="*/ 2422 w 2544"/>
                <a:gd name="T71" fmla="*/ 29 h 1104"/>
                <a:gd name="T72" fmla="*/ 2391 w 2544"/>
                <a:gd name="T73" fmla="*/ 20 h 1104"/>
                <a:gd name="T74" fmla="*/ 154 w 2544"/>
                <a:gd name="T75" fmla="*/ 20 h 1104"/>
                <a:gd name="T76" fmla="*/ 123 w 2544"/>
                <a:gd name="T77" fmla="*/ 29 h 1104"/>
                <a:gd name="T78" fmla="*/ 68 w 2544"/>
                <a:gd name="T79" fmla="*/ 68 h 1104"/>
                <a:gd name="T80" fmla="*/ 29 w 2544"/>
                <a:gd name="T81" fmla="*/ 123 h 1104"/>
                <a:gd name="T82" fmla="*/ 20 w 2544"/>
                <a:gd name="T83" fmla="*/ 15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4" h="1104">
                  <a:moveTo>
                    <a:pt x="0" y="190"/>
                  </a:moveTo>
                  <a:lnTo>
                    <a:pt x="5" y="153"/>
                  </a:lnTo>
                  <a:cubicBezTo>
                    <a:pt x="5" y="152"/>
                    <a:pt x="5" y="152"/>
                    <a:pt x="5" y="151"/>
                  </a:cubicBezTo>
                  <a:lnTo>
                    <a:pt x="15" y="117"/>
                  </a:lnTo>
                  <a:cubicBezTo>
                    <a:pt x="15" y="117"/>
                    <a:pt x="15" y="116"/>
                    <a:pt x="15" y="116"/>
                  </a:cubicBezTo>
                  <a:lnTo>
                    <a:pt x="32" y="85"/>
                  </a:lnTo>
                  <a:cubicBezTo>
                    <a:pt x="33" y="84"/>
                    <a:pt x="33" y="84"/>
                    <a:pt x="33" y="83"/>
                  </a:cubicBezTo>
                  <a:lnTo>
                    <a:pt x="56" y="57"/>
                  </a:lnTo>
                  <a:lnTo>
                    <a:pt x="83" y="33"/>
                  </a:lnTo>
                  <a:cubicBezTo>
                    <a:pt x="84" y="33"/>
                    <a:pt x="84" y="33"/>
                    <a:pt x="85" y="32"/>
                  </a:cubicBezTo>
                  <a:lnTo>
                    <a:pt x="116" y="15"/>
                  </a:lnTo>
                  <a:cubicBezTo>
                    <a:pt x="116" y="15"/>
                    <a:pt x="117" y="15"/>
                    <a:pt x="117" y="15"/>
                  </a:cubicBezTo>
                  <a:lnTo>
                    <a:pt x="151" y="5"/>
                  </a:lnTo>
                  <a:cubicBezTo>
                    <a:pt x="152" y="5"/>
                    <a:pt x="152" y="5"/>
                    <a:pt x="153" y="5"/>
                  </a:cubicBezTo>
                  <a:lnTo>
                    <a:pt x="190" y="1"/>
                  </a:lnTo>
                  <a:lnTo>
                    <a:pt x="2355" y="0"/>
                  </a:lnTo>
                  <a:lnTo>
                    <a:pt x="2392" y="5"/>
                  </a:lnTo>
                  <a:cubicBezTo>
                    <a:pt x="2393" y="5"/>
                    <a:pt x="2393" y="5"/>
                    <a:pt x="2394" y="5"/>
                  </a:cubicBezTo>
                  <a:lnTo>
                    <a:pt x="2428" y="15"/>
                  </a:lnTo>
                  <a:cubicBezTo>
                    <a:pt x="2428" y="15"/>
                    <a:pt x="2429" y="15"/>
                    <a:pt x="2429" y="15"/>
                  </a:cubicBezTo>
                  <a:lnTo>
                    <a:pt x="2460" y="32"/>
                  </a:lnTo>
                  <a:cubicBezTo>
                    <a:pt x="2461" y="33"/>
                    <a:pt x="2461" y="33"/>
                    <a:pt x="2462" y="33"/>
                  </a:cubicBezTo>
                  <a:lnTo>
                    <a:pt x="2489" y="56"/>
                  </a:lnTo>
                  <a:cubicBezTo>
                    <a:pt x="2489" y="57"/>
                    <a:pt x="2489" y="57"/>
                    <a:pt x="2490" y="57"/>
                  </a:cubicBezTo>
                  <a:lnTo>
                    <a:pt x="2512" y="83"/>
                  </a:lnTo>
                  <a:cubicBezTo>
                    <a:pt x="2512" y="84"/>
                    <a:pt x="2512" y="84"/>
                    <a:pt x="2512" y="85"/>
                  </a:cubicBezTo>
                  <a:lnTo>
                    <a:pt x="2529" y="116"/>
                  </a:lnTo>
                  <a:cubicBezTo>
                    <a:pt x="2530" y="116"/>
                    <a:pt x="2530" y="117"/>
                    <a:pt x="2530" y="117"/>
                  </a:cubicBezTo>
                  <a:lnTo>
                    <a:pt x="2540" y="151"/>
                  </a:lnTo>
                  <a:cubicBezTo>
                    <a:pt x="2540" y="152"/>
                    <a:pt x="2540" y="152"/>
                    <a:pt x="2540" y="153"/>
                  </a:cubicBezTo>
                  <a:lnTo>
                    <a:pt x="2544" y="190"/>
                  </a:lnTo>
                  <a:lnTo>
                    <a:pt x="2544" y="915"/>
                  </a:lnTo>
                  <a:lnTo>
                    <a:pt x="2540" y="952"/>
                  </a:lnTo>
                  <a:cubicBezTo>
                    <a:pt x="2540" y="953"/>
                    <a:pt x="2540" y="953"/>
                    <a:pt x="2540" y="954"/>
                  </a:cubicBezTo>
                  <a:lnTo>
                    <a:pt x="2530" y="988"/>
                  </a:lnTo>
                  <a:cubicBezTo>
                    <a:pt x="2530" y="988"/>
                    <a:pt x="2530" y="989"/>
                    <a:pt x="2529" y="989"/>
                  </a:cubicBezTo>
                  <a:lnTo>
                    <a:pt x="2512" y="1020"/>
                  </a:lnTo>
                  <a:cubicBezTo>
                    <a:pt x="2512" y="1021"/>
                    <a:pt x="2512" y="1021"/>
                    <a:pt x="2512" y="1022"/>
                  </a:cubicBezTo>
                  <a:lnTo>
                    <a:pt x="2490" y="1049"/>
                  </a:lnTo>
                  <a:cubicBezTo>
                    <a:pt x="2489" y="1049"/>
                    <a:pt x="2489" y="1049"/>
                    <a:pt x="2489" y="1050"/>
                  </a:cubicBezTo>
                  <a:lnTo>
                    <a:pt x="2462" y="1072"/>
                  </a:lnTo>
                  <a:cubicBezTo>
                    <a:pt x="2461" y="1072"/>
                    <a:pt x="2461" y="1072"/>
                    <a:pt x="2460" y="1072"/>
                  </a:cubicBezTo>
                  <a:lnTo>
                    <a:pt x="2429" y="1089"/>
                  </a:lnTo>
                  <a:cubicBezTo>
                    <a:pt x="2429" y="1090"/>
                    <a:pt x="2428" y="1090"/>
                    <a:pt x="2428" y="1090"/>
                  </a:cubicBezTo>
                  <a:lnTo>
                    <a:pt x="2394" y="1100"/>
                  </a:lnTo>
                  <a:cubicBezTo>
                    <a:pt x="2393" y="1100"/>
                    <a:pt x="2393" y="1100"/>
                    <a:pt x="2392" y="1100"/>
                  </a:cubicBezTo>
                  <a:lnTo>
                    <a:pt x="2356" y="1104"/>
                  </a:lnTo>
                  <a:lnTo>
                    <a:pt x="190" y="1104"/>
                  </a:lnTo>
                  <a:lnTo>
                    <a:pt x="153" y="1100"/>
                  </a:lnTo>
                  <a:cubicBezTo>
                    <a:pt x="152" y="1100"/>
                    <a:pt x="152" y="1100"/>
                    <a:pt x="151" y="1100"/>
                  </a:cubicBezTo>
                  <a:lnTo>
                    <a:pt x="117" y="1090"/>
                  </a:lnTo>
                  <a:cubicBezTo>
                    <a:pt x="117" y="1090"/>
                    <a:pt x="116" y="1090"/>
                    <a:pt x="116" y="1089"/>
                  </a:cubicBezTo>
                  <a:lnTo>
                    <a:pt x="85" y="1072"/>
                  </a:lnTo>
                  <a:cubicBezTo>
                    <a:pt x="84" y="1072"/>
                    <a:pt x="84" y="1072"/>
                    <a:pt x="83" y="1072"/>
                  </a:cubicBezTo>
                  <a:lnTo>
                    <a:pt x="57" y="1050"/>
                  </a:lnTo>
                  <a:cubicBezTo>
                    <a:pt x="57" y="1049"/>
                    <a:pt x="57" y="1049"/>
                    <a:pt x="56" y="1049"/>
                  </a:cubicBezTo>
                  <a:lnTo>
                    <a:pt x="33" y="1022"/>
                  </a:lnTo>
                  <a:cubicBezTo>
                    <a:pt x="33" y="1021"/>
                    <a:pt x="33" y="1021"/>
                    <a:pt x="32" y="1020"/>
                  </a:cubicBezTo>
                  <a:lnTo>
                    <a:pt x="15" y="989"/>
                  </a:lnTo>
                  <a:cubicBezTo>
                    <a:pt x="15" y="989"/>
                    <a:pt x="15" y="988"/>
                    <a:pt x="15" y="988"/>
                  </a:cubicBezTo>
                  <a:lnTo>
                    <a:pt x="5" y="954"/>
                  </a:lnTo>
                  <a:cubicBezTo>
                    <a:pt x="5" y="953"/>
                    <a:pt x="5" y="953"/>
                    <a:pt x="5" y="952"/>
                  </a:cubicBezTo>
                  <a:lnTo>
                    <a:pt x="1" y="916"/>
                  </a:lnTo>
                  <a:lnTo>
                    <a:pt x="0" y="190"/>
                  </a:lnTo>
                  <a:close/>
                  <a:moveTo>
                    <a:pt x="16" y="915"/>
                  </a:moveTo>
                  <a:lnTo>
                    <a:pt x="20" y="951"/>
                  </a:lnTo>
                  <a:lnTo>
                    <a:pt x="20" y="949"/>
                  </a:lnTo>
                  <a:lnTo>
                    <a:pt x="30" y="983"/>
                  </a:lnTo>
                  <a:lnTo>
                    <a:pt x="29" y="982"/>
                  </a:lnTo>
                  <a:lnTo>
                    <a:pt x="46" y="1013"/>
                  </a:lnTo>
                  <a:lnTo>
                    <a:pt x="46" y="1011"/>
                  </a:lnTo>
                  <a:lnTo>
                    <a:pt x="69" y="1038"/>
                  </a:lnTo>
                  <a:lnTo>
                    <a:pt x="68" y="1037"/>
                  </a:lnTo>
                  <a:lnTo>
                    <a:pt x="94" y="1059"/>
                  </a:lnTo>
                  <a:lnTo>
                    <a:pt x="92" y="1058"/>
                  </a:lnTo>
                  <a:lnTo>
                    <a:pt x="123" y="1075"/>
                  </a:lnTo>
                  <a:lnTo>
                    <a:pt x="122" y="1075"/>
                  </a:lnTo>
                  <a:lnTo>
                    <a:pt x="156" y="1085"/>
                  </a:lnTo>
                  <a:lnTo>
                    <a:pt x="154" y="1085"/>
                  </a:lnTo>
                  <a:lnTo>
                    <a:pt x="190" y="1088"/>
                  </a:lnTo>
                  <a:lnTo>
                    <a:pt x="2355" y="1089"/>
                  </a:lnTo>
                  <a:lnTo>
                    <a:pt x="2391" y="1085"/>
                  </a:lnTo>
                  <a:lnTo>
                    <a:pt x="2389" y="1085"/>
                  </a:lnTo>
                  <a:lnTo>
                    <a:pt x="2423" y="1075"/>
                  </a:lnTo>
                  <a:lnTo>
                    <a:pt x="2422" y="1075"/>
                  </a:lnTo>
                  <a:lnTo>
                    <a:pt x="2453" y="1058"/>
                  </a:lnTo>
                  <a:lnTo>
                    <a:pt x="2451" y="1059"/>
                  </a:lnTo>
                  <a:lnTo>
                    <a:pt x="2478" y="1037"/>
                  </a:lnTo>
                  <a:lnTo>
                    <a:pt x="2477" y="1038"/>
                  </a:lnTo>
                  <a:lnTo>
                    <a:pt x="2499" y="1011"/>
                  </a:lnTo>
                  <a:lnTo>
                    <a:pt x="2498" y="1013"/>
                  </a:lnTo>
                  <a:lnTo>
                    <a:pt x="2515" y="982"/>
                  </a:lnTo>
                  <a:lnTo>
                    <a:pt x="2515" y="983"/>
                  </a:lnTo>
                  <a:lnTo>
                    <a:pt x="2525" y="949"/>
                  </a:lnTo>
                  <a:lnTo>
                    <a:pt x="2525" y="951"/>
                  </a:lnTo>
                  <a:lnTo>
                    <a:pt x="2528" y="915"/>
                  </a:lnTo>
                  <a:lnTo>
                    <a:pt x="2529" y="191"/>
                  </a:lnTo>
                  <a:lnTo>
                    <a:pt x="2525" y="154"/>
                  </a:lnTo>
                  <a:lnTo>
                    <a:pt x="2525" y="156"/>
                  </a:lnTo>
                  <a:lnTo>
                    <a:pt x="2515" y="122"/>
                  </a:lnTo>
                  <a:lnTo>
                    <a:pt x="2515" y="123"/>
                  </a:lnTo>
                  <a:lnTo>
                    <a:pt x="2498" y="92"/>
                  </a:lnTo>
                  <a:lnTo>
                    <a:pt x="2499" y="94"/>
                  </a:lnTo>
                  <a:lnTo>
                    <a:pt x="2477" y="68"/>
                  </a:lnTo>
                  <a:lnTo>
                    <a:pt x="2478" y="69"/>
                  </a:lnTo>
                  <a:lnTo>
                    <a:pt x="2451" y="46"/>
                  </a:lnTo>
                  <a:lnTo>
                    <a:pt x="2453" y="46"/>
                  </a:lnTo>
                  <a:lnTo>
                    <a:pt x="2422" y="29"/>
                  </a:lnTo>
                  <a:lnTo>
                    <a:pt x="2423" y="30"/>
                  </a:lnTo>
                  <a:lnTo>
                    <a:pt x="2389" y="20"/>
                  </a:lnTo>
                  <a:lnTo>
                    <a:pt x="2391" y="20"/>
                  </a:lnTo>
                  <a:lnTo>
                    <a:pt x="2355" y="16"/>
                  </a:lnTo>
                  <a:lnTo>
                    <a:pt x="191" y="16"/>
                  </a:lnTo>
                  <a:lnTo>
                    <a:pt x="154" y="20"/>
                  </a:lnTo>
                  <a:lnTo>
                    <a:pt x="156" y="20"/>
                  </a:lnTo>
                  <a:lnTo>
                    <a:pt x="122" y="30"/>
                  </a:lnTo>
                  <a:lnTo>
                    <a:pt x="123" y="29"/>
                  </a:lnTo>
                  <a:lnTo>
                    <a:pt x="92" y="46"/>
                  </a:lnTo>
                  <a:lnTo>
                    <a:pt x="94" y="45"/>
                  </a:lnTo>
                  <a:lnTo>
                    <a:pt x="68" y="68"/>
                  </a:lnTo>
                  <a:lnTo>
                    <a:pt x="45" y="94"/>
                  </a:lnTo>
                  <a:lnTo>
                    <a:pt x="46" y="92"/>
                  </a:lnTo>
                  <a:lnTo>
                    <a:pt x="29" y="123"/>
                  </a:lnTo>
                  <a:lnTo>
                    <a:pt x="30" y="122"/>
                  </a:lnTo>
                  <a:lnTo>
                    <a:pt x="20" y="156"/>
                  </a:lnTo>
                  <a:lnTo>
                    <a:pt x="20" y="154"/>
                  </a:lnTo>
                  <a:lnTo>
                    <a:pt x="16" y="190"/>
                  </a:lnTo>
                  <a:lnTo>
                    <a:pt x="16" y="915"/>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28" name="Rectangle 31"/>
            <p:cNvSpPr>
              <a:spLocks noChangeArrowheads="1"/>
            </p:cNvSpPr>
            <p:nvPr/>
          </p:nvSpPr>
          <p:spPr bwMode="auto">
            <a:xfrm>
              <a:off x="1515" y="1751"/>
              <a:ext cx="356"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Software</a:t>
              </a:r>
              <a:endParaRPr lang="ko-KR" altLang="ko-KR" sz="1662">
                <a:effectLst>
                  <a:outerShdw blurRad="38100" dist="38100" dir="2700000" algn="tl">
                    <a:srgbClr val="C0C0C0"/>
                  </a:outerShdw>
                </a:effectLst>
              </a:endParaRPr>
            </a:p>
          </p:txBody>
        </p:sp>
        <p:sp>
          <p:nvSpPr>
            <p:cNvPr id="29" name="Rectangle 32"/>
            <p:cNvSpPr>
              <a:spLocks noChangeArrowheads="1"/>
            </p:cNvSpPr>
            <p:nvPr/>
          </p:nvSpPr>
          <p:spPr bwMode="auto">
            <a:xfrm>
              <a:off x="1567" y="1856"/>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a:t>
              </a:r>
              <a:endParaRPr lang="ko-KR" altLang="ko-KR" sz="1662">
                <a:effectLst>
                  <a:outerShdw blurRad="38100" dist="38100" dir="2700000" algn="tl">
                    <a:srgbClr val="C0C0C0"/>
                  </a:outerShdw>
                </a:effectLst>
              </a:endParaRPr>
            </a:p>
          </p:txBody>
        </p:sp>
        <p:sp>
          <p:nvSpPr>
            <p:cNvPr id="30" name="Rectangle 33"/>
            <p:cNvSpPr>
              <a:spLocks noChangeArrowheads="1"/>
            </p:cNvSpPr>
            <p:nvPr/>
          </p:nvSpPr>
          <p:spPr bwMode="auto">
            <a:xfrm>
              <a:off x="1596" y="1856"/>
              <a:ext cx="176"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SaaS</a:t>
              </a:r>
              <a:endParaRPr lang="ko-KR" altLang="ko-KR" sz="1662">
                <a:effectLst>
                  <a:outerShdw blurRad="38100" dist="38100" dir="2700000" algn="tl">
                    <a:srgbClr val="C0C0C0"/>
                  </a:outerShdw>
                </a:effectLst>
              </a:endParaRPr>
            </a:p>
          </p:txBody>
        </p:sp>
        <p:sp>
          <p:nvSpPr>
            <p:cNvPr id="31" name="Rectangle 34"/>
            <p:cNvSpPr>
              <a:spLocks noChangeArrowheads="1"/>
            </p:cNvSpPr>
            <p:nvPr/>
          </p:nvSpPr>
          <p:spPr bwMode="auto">
            <a:xfrm>
              <a:off x="1786" y="1856"/>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a:t>
              </a:r>
              <a:endParaRPr lang="ko-KR" altLang="ko-KR" sz="1662">
                <a:effectLst>
                  <a:outerShdw blurRad="38100" dist="38100" dir="2700000" algn="tl">
                    <a:srgbClr val="C0C0C0"/>
                  </a:outerShdw>
                </a:effectLst>
              </a:endParaRPr>
            </a:p>
          </p:txBody>
        </p:sp>
        <p:sp>
          <p:nvSpPr>
            <p:cNvPr id="32" name="Freeform 35"/>
            <p:cNvSpPr>
              <a:spLocks/>
            </p:cNvSpPr>
            <p:nvPr/>
          </p:nvSpPr>
          <p:spPr bwMode="auto">
            <a:xfrm>
              <a:off x="1278" y="2197"/>
              <a:ext cx="2593" cy="357"/>
            </a:xfrm>
            <a:custGeom>
              <a:avLst/>
              <a:gdLst>
                <a:gd name="T0" fmla="*/ 0 w 2593"/>
                <a:gd name="T1" fmla="*/ 0 h 357"/>
                <a:gd name="T2" fmla="*/ 385 w 2593"/>
                <a:gd name="T3" fmla="*/ 357 h 357"/>
                <a:gd name="T4" fmla="*/ 2208 w 2593"/>
                <a:gd name="T5" fmla="*/ 357 h 357"/>
                <a:gd name="T6" fmla="*/ 2593 w 2593"/>
                <a:gd name="T7" fmla="*/ 0 h 357"/>
                <a:gd name="T8" fmla="*/ 0 w 2593"/>
                <a:gd name="T9" fmla="*/ 0 h 357"/>
              </a:gdLst>
              <a:ahLst/>
              <a:cxnLst>
                <a:cxn ang="0">
                  <a:pos x="T0" y="T1"/>
                </a:cxn>
                <a:cxn ang="0">
                  <a:pos x="T2" y="T3"/>
                </a:cxn>
                <a:cxn ang="0">
                  <a:pos x="T4" y="T5"/>
                </a:cxn>
                <a:cxn ang="0">
                  <a:pos x="T6" y="T7"/>
                </a:cxn>
                <a:cxn ang="0">
                  <a:pos x="T8" y="T9"/>
                </a:cxn>
              </a:cxnLst>
              <a:rect l="0" t="0" r="r" b="b"/>
              <a:pathLst>
                <a:path w="2593" h="357">
                  <a:moveTo>
                    <a:pt x="0" y="0"/>
                  </a:moveTo>
                  <a:lnTo>
                    <a:pt x="385" y="357"/>
                  </a:lnTo>
                  <a:lnTo>
                    <a:pt x="2208" y="357"/>
                  </a:lnTo>
                  <a:lnTo>
                    <a:pt x="259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ko-KR" altLang="en-US" sz="1662"/>
            </a:p>
          </p:txBody>
        </p:sp>
        <p:sp>
          <p:nvSpPr>
            <p:cNvPr id="33" name="Freeform 36"/>
            <p:cNvSpPr>
              <a:spLocks noEditPoints="1"/>
            </p:cNvSpPr>
            <p:nvPr/>
          </p:nvSpPr>
          <p:spPr bwMode="auto">
            <a:xfrm>
              <a:off x="1276" y="2194"/>
              <a:ext cx="2598" cy="363"/>
            </a:xfrm>
            <a:custGeom>
              <a:avLst/>
              <a:gdLst>
                <a:gd name="T0" fmla="*/ 8 w 8721"/>
                <a:gd name="T1" fmla="*/ 16 h 1216"/>
                <a:gd name="T2" fmla="*/ 14 w 8721"/>
                <a:gd name="T3" fmla="*/ 3 h 1216"/>
                <a:gd name="T4" fmla="*/ 1305 w 8721"/>
                <a:gd name="T5" fmla="*/ 1203 h 1216"/>
                <a:gd name="T6" fmla="*/ 1300 w 8721"/>
                <a:gd name="T7" fmla="*/ 1200 h 1216"/>
                <a:gd name="T8" fmla="*/ 7421 w 8721"/>
                <a:gd name="T9" fmla="*/ 1200 h 1216"/>
                <a:gd name="T10" fmla="*/ 7416 w 8721"/>
                <a:gd name="T11" fmla="*/ 1203 h 1216"/>
                <a:gd name="T12" fmla="*/ 8707 w 8721"/>
                <a:gd name="T13" fmla="*/ 3 h 1216"/>
                <a:gd name="T14" fmla="*/ 8712 w 8721"/>
                <a:gd name="T15" fmla="*/ 16 h 1216"/>
                <a:gd name="T16" fmla="*/ 8 w 8721"/>
                <a:gd name="T17" fmla="*/ 16 h 1216"/>
                <a:gd name="T18" fmla="*/ 8712 w 8721"/>
                <a:gd name="T19" fmla="*/ 0 h 1216"/>
                <a:gd name="T20" fmla="*/ 8720 w 8721"/>
                <a:gd name="T21" fmla="*/ 6 h 1216"/>
                <a:gd name="T22" fmla="*/ 8718 w 8721"/>
                <a:gd name="T23" fmla="*/ 14 h 1216"/>
                <a:gd name="T24" fmla="*/ 7427 w 8721"/>
                <a:gd name="T25" fmla="*/ 1214 h 1216"/>
                <a:gd name="T26" fmla="*/ 7421 w 8721"/>
                <a:gd name="T27" fmla="*/ 1216 h 1216"/>
                <a:gd name="T28" fmla="*/ 1300 w 8721"/>
                <a:gd name="T29" fmla="*/ 1216 h 1216"/>
                <a:gd name="T30" fmla="*/ 1294 w 8721"/>
                <a:gd name="T31" fmla="*/ 1214 h 1216"/>
                <a:gd name="T32" fmla="*/ 3 w 8721"/>
                <a:gd name="T33" fmla="*/ 14 h 1216"/>
                <a:gd name="T34" fmla="*/ 1 w 8721"/>
                <a:gd name="T35" fmla="*/ 6 h 1216"/>
                <a:gd name="T36" fmla="*/ 8 w 8721"/>
                <a:gd name="T37" fmla="*/ 0 h 1216"/>
                <a:gd name="T38" fmla="*/ 8712 w 8721"/>
                <a:gd name="T39" fmla="*/ 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21" h="1216">
                  <a:moveTo>
                    <a:pt x="8" y="16"/>
                  </a:moveTo>
                  <a:lnTo>
                    <a:pt x="14" y="3"/>
                  </a:lnTo>
                  <a:lnTo>
                    <a:pt x="1305" y="1203"/>
                  </a:lnTo>
                  <a:lnTo>
                    <a:pt x="1300" y="1200"/>
                  </a:lnTo>
                  <a:lnTo>
                    <a:pt x="7421" y="1200"/>
                  </a:lnTo>
                  <a:lnTo>
                    <a:pt x="7416" y="1203"/>
                  </a:lnTo>
                  <a:lnTo>
                    <a:pt x="8707" y="3"/>
                  </a:lnTo>
                  <a:lnTo>
                    <a:pt x="8712" y="16"/>
                  </a:lnTo>
                  <a:lnTo>
                    <a:pt x="8" y="16"/>
                  </a:lnTo>
                  <a:close/>
                  <a:moveTo>
                    <a:pt x="8712" y="0"/>
                  </a:moveTo>
                  <a:cubicBezTo>
                    <a:pt x="8716" y="0"/>
                    <a:pt x="8719" y="2"/>
                    <a:pt x="8720" y="6"/>
                  </a:cubicBezTo>
                  <a:cubicBezTo>
                    <a:pt x="8721" y="9"/>
                    <a:pt x="8720" y="12"/>
                    <a:pt x="8718" y="14"/>
                  </a:cubicBezTo>
                  <a:lnTo>
                    <a:pt x="7427" y="1214"/>
                  </a:lnTo>
                  <a:cubicBezTo>
                    <a:pt x="7425" y="1216"/>
                    <a:pt x="7423" y="1216"/>
                    <a:pt x="7421" y="1216"/>
                  </a:cubicBezTo>
                  <a:lnTo>
                    <a:pt x="1300" y="1216"/>
                  </a:lnTo>
                  <a:cubicBezTo>
                    <a:pt x="1298" y="1216"/>
                    <a:pt x="1296" y="1216"/>
                    <a:pt x="1294" y="1214"/>
                  </a:cubicBezTo>
                  <a:lnTo>
                    <a:pt x="3" y="14"/>
                  </a:lnTo>
                  <a:cubicBezTo>
                    <a:pt x="1" y="12"/>
                    <a:pt x="0" y="9"/>
                    <a:pt x="1" y="6"/>
                  </a:cubicBezTo>
                  <a:cubicBezTo>
                    <a:pt x="2" y="2"/>
                    <a:pt x="5" y="0"/>
                    <a:pt x="8" y="0"/>
                  </a:cubicBezTo>
                  <a:lnTo>
                    <a:pt x="8712" y="0"/>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34" name="Rectangle 37"/>
            <p:cNvSpPr>
              <a:spLocks noChangeArrowheads="1"/>
            </p:cNvSpPr>
            <p:nvPr/>
          </p:nvSpPr>
          <p:spPr bwMode="auto">
            <a:xfrm>
              <a:off x="2225" y="2265"/>
              <a:ext cx="68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dirty="0">
                  <a:solidFill>
                    <a:srgbClr val="000000"/>
                  </a:solidFill>
                </a:rPr>
                <a:t>Virtual Resources</a:t>
              </a:r>
              <a:endParaRPr lang="ko-KR" altLang="ko-KR" sz="1662" dirty="0">
                <a:effectLst>
                  <a:outerShdw blurRad="38100" dist="38100" dir="2700000" algn="tl">
                    <a:srgbClr val="C0C0C0"/>
                  </a:outerShdw>
                </a:effectLst>
              </a:endParaRPr>
            </a:p>
          </p:txBody>
        </p:sp>
        <p:sp>
          <p:nvSpPr>
            <p:cNvPr id="35" name="Rectangle 38"/>
            <p:cNvSpPr>
              <a:spLocks noChangeArrowheads="1"/>
            </p:cNvSpPr>
            <p:nvPr/>
          </p:nvSpPr>
          <p:spPr bwMode="auto">
            <a:xfrm>
              <a:off x="1622" y="2374"/>
              <a:ext cx="2077"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923" dirty="0">
                  <a:solidFill>
                    <a:srgbClr val="000000"/>
                  </a:solidFill>
                </a:rPr>
                <a:t>(Control, transport, computing &amp; storage, access resources)</a:t>
              </a:r>
              <a:endParaRPr lang="ko-KR" altLang="ko-KR" sz="1662" dirty="0">
                <a:effectLst>
                  <a:outerShdw blurRad="38100" dist="38100" dir="2700000" algn="tl">
                    <a:srgbClr val="C0C0C0"/>
                  </a:outerShdw>
                </a:effectLst>
              </a:endParaRPr>
            </a:p>
          </p:txBody>
        </p:sp>
        <p:sp>
          <p:nvSpPr>
            <p:cNvPr id="36" name="Freeform 39"/>
            <p:cNvSpPr>
              <a:spLocks/>
            </p:cNvSpPr>
            <p:nvPr/>
          </p:nvSpPr>
          <p:spPr bwMode="auto">
            <a:xfrm>
              <a:off x="2179" y="1691"/>
              <a:ext cx="758" cy="325"/>
            </a:xfrm>
            <a:custGeom>
              <a:avLst/>
              <a:gdLst>
                <a:gd name="T0" fmla="*/ 0 w 2544"/>
                <a:gd name="T1" fmla="*/ 182 h 1088"/>
                <a:gd name="T2" fmla="*/ 182 w 2544"/>
                <a:gd name="T3" fmla="*/ 0 h 1088"/>
                <a:gd name="T4" fmla="*/ 182 w 2544"/>
                <a:gd name="T5" fmla="*/ 0 h 1088"/>
                <a:gd name="T6" fmla="*/ 182 w 2544"/>
                <a:gd name="T7" fmla="*/ 0 h 1088"/>
                <a:gd name="T8" fmla="*/ 2363 w 2544"/>
                <a:gd name="T9" fmla="*/ 0 h 1088"/>
                <a:gd name="T10" fmla="*/ 2363 w 2544"/>
                <a:gd name="T11" fmla="*/ 0 h 1088"/>
                <a:gd name="T12" fmla="*/ 2544 w 2544"/>
                <a:gd name="T13" fmla="*/ 182 h 1088"/>
                <a:gd name="T14" fmla="*/ 2544 w 2544"/>
                <a:gd name="T15" fmla="*/ 182 h 1088"/>
                <a:gd name="T16" fmla="*/ 2544 w 2544"/>
                <a:gd name="T17" fmla="*/ 182 h 1088"/>
                <a:gd name="T18" fmla="*/ 2544 w 2544"/>
                <a:gd name="T19" fmla="*/ 907 h 1088"/>
                <a:gd name="T20" fmla="*/ 2544 w 2544"/>
                <a:gd name="T21" fmla="*/ 907 h 1088"/>
                <a:gd name="T22" fmla="*/ 2363 w 2544"/>
                <a:gd name="T23" fmla="*/ 1088 h 1088"/>
                <a:gd name="T24" fmla="*/ 2363 w 2544"/>
                <a:gd name="T25" fmla="*/ 1088 h 1088"/>
                <a:gd name="T26" fmla="*/ 2363 w 2544"/>
                <a:gd name="T27" fmla="*/ 1088 h 1088"/>
                <a:gd name="T28" fmla="*/ 182 w 2544"/>
                <a:gd name="T29" fmla="*/ 1088 h 1088"/>
                <a:gd name="T30" fmla="*/ 182 w 2544"/>
                <a:gd name="T31" fmla="*/ 1088 h 1088"/>
                <a:gd name="T32" fmla="*/ 0 w 2544"/>
                <a:gd name="T33" fmla="*/ 907 h 1088"/>
                <a:gd name="T34" fmla="*/ 0 w 2544"/>
                <a:gd name="T35" fmla="*/ 907 h 1088"/>
                <a:gd name="T36" fmla="*/ 0 w 2544"/>
                <a:gd name="T37" fmla="*/ 182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4" h="1088">
                  <a:moveTo>
                    <a:pt x="0" y="182"/>
                  </a:moveTo>
                  <a:cubicBezTo>
                    <a:pt x="0" y="82"/>
                    <a:pt x="82" y="0"/>
                    <a:pt x="182" y="0"/>
                  </a:cubicBezTo>
                  <a:cubicBezTo>
                    <a:pt x="182" y="0"/>
                    <a:pt x="182" y="0"/>
                    <a:pt x="182" y="0"/>
                  </a:cubicBezTo>
                  <a:lnTo>
                    <a:pt x="182" y="0"/>
                  </a:lnTo>
                  <a:lnTo>
                    <a:pt x="2363" y="0"/>
                  </a:lnTo>
                  <a:lnTo>
                    <a:pt x="2363" y="0"/>
                  </a:lnTo>
                  <a:cubicBezTo>
                    <a:pt x="2463" y="0"/>
                    <a:pt x="2544" y="82"/>
                    <a:pt x="2544" y="182"/>
                  </a:cubicBezTo>
                  <a:cubicBezTo>
                    <a:pt x="2544" y="182"/>
                    <a:pt x="2544" y="182"/>
                    <a:pt x="2544" y="182"/>
                  </a:cubicBezTo>
                  <a:lnTo>
                    <a:pt x="2544" y="182"/>
                  </a:lnTo>
                  <a:lnTo>
                    <a:pt x="2544" y="907"/>
                  </a:lnTo>
                  <a:lnTo>
                    <a:pt x="2544" y="907"/>
                  </a:lnTo>
                  <a:cubicBezTo>
                    <a:pt x="2544" y="1007"/>
                    <a:pt x="2463" y="1088"/>
                    <a:pt x="2363" y="1088"/>
                  </a:cubicBezTo>
                  <a:cubicBezTo>
                    <a:pt x="2363" y="1088"/>
                    <a:pt x="2363" y="1088"/>
                    <a:pt x="2363" y="1088"/>
                  </a:cubicBezTo>
                  <a:lnTo>
                    <a:pt x="2363" y="1088"/>
                  </a:lnTo>
                  <a:lnTo>
                    <a:pt x="182" y="1088"/>
                  </a:lnTo>
                  <a:lnTo>
                    <a:pt x="182" y="1088"/>
                  </a:lnTo>
                  <a:cubicBezTo>
                    <a:pt x="82" y="1088"/>
                    <a:pt x="0" y="1007"/>
                    <a:pt x="0" y="907"/>
                  </a:cubicBezTo>
                  <a:cubicBezTo>
                    <a:pt x="0" y="907"/>
                    <a:pt x="0" y="907"/>
                    <a:pt x="0" y="907"/>
                  </a:cubicBezTo>
                  <a:lnTo>
                    <a:pt x="0" y="182"/>
                  </a:lnTo>
                  <a:close/>
                </a:path>
              </a:pathLst>
            </a:custGeom>
            <a:solidFill>
              <a:srgbClr val="FFFFFF"/>
            </a:solidFill>
            <a:ln w="0">
              <a:solidFill>
                <a:srgbClr val="000000"/>
              </a:solidFill>
              <a:prstDash val="solid"/>
              <a:round/>
              <a:headEnd/>
              <a:tailEnd/>
            </a:ln>
          </p:spPr>
          <p:txBody>
            <a:bodyPr/>
            <a:lstStyle/>
            <a:p>
              <a:pPr>
                <a:defRPr/>
              </a:pPr>
              <a:endParaRPr lang="ko-KR" altLang="en-US" sz="1662"/>
            </a:p>
          </p:txBody>
        </p:sp>
        <p:sp>
          <p:nvSpPr>
            <p:cNvPr id="37" name="Freeform 40"/>
            <p:cNvSpPr>
              <a:spLocks noEditPoints="1"/>
            </p:cNvSpPr>
            <p:nvPr/>
          </p:nvSpPr>
          <p:spPr bwMode="auto">
            <a:xfrm>
              <a:off x="2176" y="1689"/>
              <a:ext cx="763" cy="329"/>
            </a:xfrm>
            <a:custGeom>
              <a:avLst/>
              <a:gdLst>
                <a:gd name="T0" fmla="*/ 5 w 2560"/>
                <a:gd name="T1" fmla="*/ 151 h 1104"/>
                <a:gd name="T2" fmla="*/ 32 w 2560"/>
                <a:gd name="T3" fmla="*/ 85 h 1104"/>
                <a:gd name="T4" fmla="*/ 83 w 2560"/>
                <a:gd name="T5" fmla="*/ 33 h 1104"/>
                <a:gd name="T6" fmla="*/ 117 w 2560"/>
                <a:gd name="T7" fmla="*/ 15 h 1104"/>
                <a:gd name="T8" fmla="*/ 190 w 2560"/>
                <a:gd name="T9" fmla="*/ 1 h 1104"/>
                <a:gd name="T10" fmla="*/ 2410 w 2560"/>
                <a:gd name="T11" fmla="*/ 5 h 1104"/>
                <a:gd name="T12" fmla="*/ 2476 w 2560"/>
                <a:gd name="T13" fmla="*/ 32 h 1104"/>
                <a:gd name="T14" fmla="*/ 2506 w 2560"/>
                <a:gd name="T15" fmla="*/ 57 h 1104"/>
                <a:gd name="T16" fmla="*/ 2545 w 2560"/>
                <a:gd name="T17" fmla="*/ 116 h 1104"/>
                <a:gd name="T18" fmla="*/ 2556 w 2560"/>
                <a:gd name="T19" fmla="*/ 153 h 1104"/>
                <a:gd name="T20" fmla="*/ 2556 w 2560"/>
                <a:gd name="T21" fmla="*/ 952 h 1104"/>
                <a:gd name="T22" fmla="*/ 2545 w 2560"/>
                <a:gd name="T23" fmla="*/ 989 h 1104"/>
                <a:gd name="T24" fmla="*/ 2506 w 2560"/>
                <a:gd name="T25" fmla="*/ 1049 h 1104"/>
                <a:gd name="T26" fmla="*/ 2476 w 2560"/>
                <a:gd name="T27" fmla="*/ 1072 h 1104"/>
                <a:gd name="T28" fmla="*/ 2410 w 2560"/>
                <a:gd name="T29" fmla="*/ 1100 h 1104"/>
                <a:gd name="T30" fmla="*/ 190 w 2560"/>
                <a:gd name="T31" fmla="*/ 1104 h 1104"/>
                <a:gd name="T32" fmla="*/ 117 w 2560"/>
                <a:gd name="T33" fmla="*/ 1090 h 1104"/>
                <a:gd name="T34" fmla="*/ 83 w 2560"/>
                <a:gd name="T35" fmla="*/ 1072 h 1104"/>
                <a:gd name="T36" fmla="*/ 33 w 2560"/>
                <a:gd name="T37" fmla="*/ 1022 h 1104"/>
                <a:gd name="T38" fmla="*/ 15 w 2560"/>
                <a:gd name="T39" fmla="*/ 988 h 1104"/>
                <a:gd name="T40" fmla="*/ 1 w 2560"/>
                <a:gd name="T41" fmla="*/ 916 h 1104"/>
                <a:gd name="T42" fmla="*/ 20 w 2560"/>
                <a:gd name="T43" fmla="*/ 951 h 1104"/>
                <a:gd name="T44" fmla="*/ 29 w 2560"/>
                <a:gd name="T45" fmla="*/ 982 h 1104"/>
                <a:gd name="T46" fmla="*/ 69 w 2560"/>
                <a:gd name="T47" fmla="*/ 1038 h 1104"/>
                <a:gd name="T48" fmla="*/ 92 w 2560"/>
                <a:gd name="T49" fmla="*/ 1058 h 1104"/>
                <a:gd name="T50" fmla="*/ 156 w 2560"/>
                <a:gd name="T51" fmla="*/ 1085 h 1104"/>
                <a:gd name="T52" fmla="*/ 2371 w 2560"/>
                <a:gd name="T53" fmla="*/ 1089 h 1104"/>
                <a:gd name="T54" fmla="*/ 2439 w 2560"/>
                <a:gd name="T55" fmla="*/ 1075 h 1104"/>
                <a:gd name="T56" fmla="*/ 2467 w 2560"/>
                <a:gd name="T57" fmla="*/ 1059 h 1104"/>
                <a:gd name="T58" fmla="*/ 2515 w 2560"/>
                <a:gd name="T59" fmla="*/ 1011 h 1104"/>
                <a:gd name="T60" fmla="*/ 2531 w 2560"/>
                <a:gd name="T61" fmla="*/ 983 h 1104"/>
                <a:gd name="T62" fmla="*/ 2544 w 2560"/>
                <a:gd name="T63" fmla="*/ 915 h 1104"/>
                <a:gd name="T64" fmla="*/ 2541 w 2560"/>
                <a:gd name="T65" fmla="*/ 156 h 1104"/>
                <a:gd name="T66" fmla="*/ 2514 w 2560"/>
                <a:gd name="T67" fmla="*/ 92 h 1104"/>
                <a:gd name="T68" fmla="*/ 2494 w 2560"/>
                <a:gd name="T69" fmla="*/ 69 h 1104"/>
                <a:gd name="T70" fmla="*/ 2438 w 2560"/>
                <a:gd name="T71" fmla="*/ 29 h 1104"/>
                <a:gd name="T72" fmla="*/ 2407 w 2560"/>
                <a:gd name="T73" fmla="*/ 20 h 1104"/>
                <a:gd name="T74" fmla="*/ 154 w 2560"/>
                <a:gd name="T75" fmla="*/ 20 h 1104"/>
                <a:gd name="T76" fmla="*/ 123 w 2560"/>
                <a:gd name="T77" fmla="*/ 29 h 1104"/>
                <a:gd name="T78" fmla="*/ 68 w 2560"/>
                <a:gd name="T79" fmla="*/ 68 h 1104"/>
                <a:gd name="T80" fmla="*/ 29 w 2560"/>
                <a:gd name="T81" fmla="*/ 123 h 1104"/>
                <a:gd name="T82" fmla="*/ 20 w 2560"/>
                <a:gd name="T83" fmla="*/ 15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0" h="1104">
                  <a:moveTo>
                    <a:pt x="0" y="190"/>
                  </a:moveTo>
                  <a:lnTo>
                    <a:pt x="5" y="153"/>
                  </a:lnTo>
                  <a:cubicBezTo>
                    <a:pt x="5" y="152"/>
                    <a:pt x="5" y="152"/>
                    <a:pt x="5" y="151"/>
                  </a:cubicBezTo>
                  <a:lnTo>
                    <a:pt x="15" y="117"/>
                  </a:lnTo>
                  <a:cubicBezTo>
                    <a:pt x="15" y="117"/>
                    <a:pt x="15" y="116"/>
                    <a:pt x="15" y="116"/>
                  </a:cubicBezTo>
                  <a:lnTo>
                    <a:pt x="32" y="85"/>
                  </a:lnTo>
                  <a:cubicBezTo>
                    <a:pt x="33" y="84"/>
                    <a:pt x="33" y="84"/>
                    <a:pt x="33" y="83"/>
                  </a:cubicBezTo>
                  <a:lnTo>
                    <a:pt x="56" y="57"/>
                  </a:lnTo>
                  <a:lnTo>
                    <a:pt x="83" y="33"/>
                  </a:lnTo>
                  <a:cubicBezTo>
                    <a:pt x="84" y="33"/>
                    <a:pt x="84" y="33"/>
                    <a:pt x="85" y="32"/>
                  </a:cubicBezTo>
                  <a:lnTo>
                    <a:pt x="116" y="15"/>
                  </a:lnTo>
                  <a:cubicBezTo>
                    <a:pt x="116" y="15"/>
                    <a:pt x="117" y="15"/>
                    <a:pt x="117" y="15"/>
                  </a:cubicBezTo>
                  <a:lnTo>
                    <a:pt x="151" y="5"/>
                  </a:lnTo>
                  <a:cubicBezTo>
                    <a:pt x="152" y="5"/>
                    <a:pt x="152" y="5"/>
                    <a:pt x="153" y="5"/>
                  </a:cubicBezTo>
                  <a:lnTo>
                    <a:pt x="190" y="1"/>
                  </a:lnTo>
                  <a:lnTo>
                    <a:pt x="2371" y="0"/>
                  </a:lnTo>
                  <a:lnTo>
                    <a:pt x="2408" y="5"/>
                  </a:lnTo>
                  <a:cubicBezTo>
                    <a:pt x="2409" y="5"/>
                    <a:pt x="2409" y="5"/>
                    <a:pt x="2410" y="5"/>
                  </a:cubicBezTo>
                  <a:lnTo>
                    <a:pt x="2444" y="15"/>
                  </a:lnTo>
                  <a:cubicBezTo>
                    <a:pt x="2444" y="15"/>
                    <a:pt x="2445" y="15"/>
                    <a:pt x="2445" y="15"/>
                  </a:cubicBezTo>
                  <a:lnTo>
                    <a:pt x="2476" y="32"/>
                  </a:lnTo>
                  <a:cubicBezTo>
                    <a:pt x="2477" y="33"/>
                    <a:pt x="2477" y="33"/>
                    <a:pt x="2478" y="33"/>
                  </a:cubicBezTo>
                  <a:lnTo>
                    <a:pt x="2505" y="56"/>
                  </a:lnTo>
                  <a:cubicBezTo>
                    <a:pt x="2505" y="57"/>
                    <a:pt x="2505" y="57"/>
                    <a:pt x="2506" y="57"/>
                  </a:cubicBezTo>
                  <a:lnTo>
                    <a:pt x="2528" y="83"/>
                  </a:lnTo>
                  <a:cubicBezTo>
                    <a:pt x="2528" y="84"/>
                    <a:pt x="2528" y="84"/>
                    <a:pt x="2528" y="85"/>
                  </a:cubicBezTo>
                  <a:lnTo>
                    <a:pt x="2545" y="116"/>
                  </a:lnTo>
                  <a:cubicBezTo>
                    <a:pt x="2546" y="116"/>
                    <a:pt x="2546" y="117"/>
                    <a:pt x="2546" y="117"/>
                  </a:cubicBezTo>
                  <a:lnTo>
                    <a:pt x="2556" y="151"/>
                  </a:lnTo>
                  <a:cubicBezTo>
                    <a:pt x="2556" y="152"/>
                    <a:pt x="2556" y="152"/>
                    <a:pt x="2556" y="153"/>
                  </a:cubicBezTo>
                  <a:lnTo>
                    <a:pt x="2560" y="190"/>
                  </a:lnTo>
                  <a:lnTo>
                    <a:pt x="2560" y="915"/>
                  </a:lnTo>
                  <a:lnTo>
                    <a:pt x="2556" y="952"/>
                  </a:lnTo>
                  <a:cubicBezTo>
                    <a:pt x="2556" y="953"/>
                    <a:pt x="2556" y="953"/>
                    <a:pt x="2556" y="954"/>
                  </a:cubicBezTo>
                  <a:lnTo>
                    <a:pt x="2546" y="988"/>
                  </a:lnTo>
                  <a:cubicBezTo>
                    <a:pt x="2546" y="988"/>
                    <a:pt x="2546" y="989"/>
                    <a:pt x="2545" y="989"/>
                  </a:cubicBezTo>
                  <a:lnTo>
                    <a:pt x="2528" y="1020"/>
                  </a:lnTo>
                  <a:cubicBezTo>
                    <a:pt x="2528" y="1021"/>
                    <a:pt x="2528" y="1021"/>
                    <a:pt x="2528" y="1022"/>
                  </a:cubicBezTo>
                  <a:lnTo>
                    <a:pt x="2506" y="1049"/>
                  </a:lnTo>
                  <a:cubicBezTo>
                    <a:pt x="2505" y="1049"/>
                    <a:pt x="2505" y="1049"/>
                    <a:pt x="2505" y="1050"/>
                  </a:cubicBezTo>
                  <a:lnTo>
                    <a:pt x="2478" y="1072"/>
                  </a:lnTo>
                  <a:cubicBezTo>
                    <a:pt x="2477" y="1072"/>
                    <a:pt x="2477" y="1072"/>
                    <a:pt x="2476" y="1072"/>
                  </a:cubicBezTo>
                  <a:lnTo>
                    <a:pt x="2445" y="1089"/>
                  </a:lnTo>
                  <a:cubicBezTo>
                    <a:pt x="2445" y="1090"/>
                    <a:pt x="2444" y="1090"/>
                    <a:pt x="2444" y="1090"/>
                  </a:cubicBezTo>
                  <a:lnTo>
                    <a:pt x="2410" y="1100"/>
                  </a:lnTo>
                  <a:cubicBezTo>
                    <a:pt x="2409" y="1100"/>
                    <a:pt x="2409" y="1100"/>
                    <a:pt x="2408" y="1100"/>
                  </a:cubicBezTo>
                  <a:lnTo>
                    <a:pt x="2372" y="1104"/>
                  </a:lnTo>
                  <a:lnTo>
                    <a:pt x="190" y="1104"/>
                  </a:lnTo>
                  <a:lnTo>
                    <a:pt x="153" y="1100"/>
                  </a:lnTo>
                  <a:cubicBezTo>
                    <a:pt x="152" y="1100"/>
                    <a:pt x="152" y="1100"/>
                    <a:pt x="151" y="1100"/>
                  </a:cubicBezTo>
                  <a:lnTo>
                    <a:pt x="117" y="1090"/>
                  </a:lnTo>
                  <a:cubicBezTo>
                    <a:pt x="117" y="1090"/>
                    <a:pt x="116" y="1090"/>
                    <a:pt x="116" y="1089"/>
                  </a:cubicBezTo>
                  <a:lnTo>
                    <a:pt x="85" y="1072"/>
                  </a:lnTo>
                  <a:cubicBezTo>
                    <a:pt x="84" y="1072"/>
                    <a:pt x="84" y="1072"/>
                    <a:pt x="83" y="1072"/>
                  </a:cubicBezTo>
                  <a:lnTo>
                    <a:pt x="57" y="1050"/>
                  </a:lnTo>
                  <a:cubicBezTo>
                    <a:pt x="57" y="1049"/>
                    <a:pt x="57" y="1049"/>
                    <a:pt x="56" y="1049"/>
                  </a:cubicBezTo>
                  <a:lnTo>
                    <a:pt x="33" y="1022"/>
                  </a:lnTo>
                  <a:cubicBezTo>
                    <a:pt x="33" y="1021"/>
                    <a:pt x="33" y="1021"/>
                    <a:pt x="32" y="1020"/>
                  </a:cubicBezTo>
                  <a:lnTo>
                    <a:pt x="15" y="989"/>
                  </a:lnTo>
                  <a:cubicBezTo>
                    <a:pt x="15" y="989"/>
                    <a:pt x="15" y="988"/>
                    <a:pt x="15" y="988"/>
                  </a:cubicBezTo>
                  <a:lnTo>
                    <a:pt x="5" y="954"/>
                  </a:lnTo>
                  <a:cubicBezTo>
                    <a:pt x="5" y="953"/>
                    <a:pt x="5" y="953"/>
                    <a:pt x="5" y="952"/>
                  </a:cubicBezTo>
                  <a:lnTo>
                    <a:pt x="1" y="916"/>
                  </a:lnTo>
                  <a:lnTo>
                    <a:pt x="0" y="190"/>
                  </a:lnTo>
                  <a:close/>
                  <a:moveTo>
                    <a:pt x="16" y="915"/>
                  </a:moveTo>
                  <a:lnTo>
                    <a:pt x="20" y="951"/>
                  </a:lnTo>
                  <a:lnTo>
                    <a:pt x="20" y="949"/>
                  </a:lnTo>
                  <a:lnTo>
                    <a:pt x="30" y="983"/>
                  </a:lnTo>
                  <a:lnTo>
                    <a:pt x="29" y="982"/>
                  </a:lnTo>
                  <a:lnTo>
                    <a:pt x="46" y="1013"/>
                  </a:lnTo>
                  <a:lnTo>
                    <a:pt x="46" y="1011"/>
                  </a:lnTo>
                  <a:lnTo>
                    <a:pt x="69" y="1038"/>
                  </a:lnTo>
                  <a:lnTo>
                    <a:pt x="68" y="1037"/>
                  </a:lnTo>
                  <a:lnTo>
                    <a:pt x="94" y="1059"/>
                  </a:lnTo>
                  <a:lnTo>
                    <a:pt x="92" y="1058"/>
                  </a:lnTo>
                  <a:lnTo>
                    <a:pt x="123" y="1075"/>
                  </a:lnTo>
                  <a:lnTo>
                    <a:pt x="122" y="1075"/>
                  </a:lnTo>
                  <a:lnTo>
                    <a:pt x="156" y="1085"/>
                  </a:lnTo>
                  <a:lnTo>
                    <a:pt x="154" y="1085"/>
                  </a:lnTo>
                  <a:lnTo>
                    <a:pt x="190" y="1088"/>
                  </a:lnTo>
                  <a:lnTo>
                    <a:pt x="2371" y="1089"/>
                  </a:lnTo>
                  <a:lnTo>
                    <a:pt x="2407" y="1085"/>
                  </a:lnTo>
                  <a:lnTo>
                    <a:pt x="2405" y="1085"/>
                  </a:lnTo>
                  <a:lnTo>
                    <a:pt x="2439" y="1075"/>
                  </a:lnTo>
                  <a:lnTo>
                    <a:pt x="2438" y="1075"/>
                  </a:lnTo>
                  <a:lnTo>
                    <a:pt x="2469" y="1058"/>
                  </a:lnTo>
                  <a:lnTo>
                    <a:pt x="2467" y="1059"/>
                  </a:lnTo>
                  <a:lnTo>
                    <a:pt x="2494" y="1037"/>
                  </a:lnTo>
                  <a:lnTo>
                    <a:pt x="2493" y="1038"/>
                  </a:lnTo>
                  <a:lnTo>
                    <a:pt x="2515" y="1011"/>
                  </a:lnTo>
                  <a:lnTo>
                    <a:pt x="2514" y="1013"/>
                  </a:lnTo>
                  <a:lnTo>
                    <a:pt x="2531" y="982"/>
                  </a:lnTo>
                  <a:lnTo>
                    <a:pt x="2531" y="983"/>
                  </a:lnTo>
                  <a:lnTo>
                    <a:pt x="2541" y="949"/>
                  </a:lnTo>
                  <a:lnTo>
                    <a:pt x="2541" y="951"/>
                  </a:lnTo>
                  <a:lnTo>
                    <a:pt x="2544" y="915"/>
                  </a:lnTo>
                  <a:lnTo>
                    <a:pt x="2545" y="191"/>
                  </a:lnTo>
                  <a:lnTo>
                    <a:pt x="2541" y="154"/>
                  </a:lnTo>
                  <a:lnTo>
                    <a:pt x="2541" y="156"/>
                  </a:lnTo>
                  <a:lnTo>
                    <a:pt x="2531" y="122"/>
                  </a:lnTo>
                  <a:lnTo>
                    <a:pt x="2531" y="123"/>
                  </a:lnTo>
                  <a:lnTo>
                    <a:pt x="2514" y="92"/>
                  </a:lnTo>
                  <a:lnTo>
                    <a:pt x="2515" y="94"/>
                  </a:lnTo>
                  <a:lnTo>
                    <a:pt x="2493" y="68"/>
                  </a:lnTo>
                  <a:lnTo>
                    <a:pt x="2494" y="69"/>
                  </a:lnTo>
                  <a:lnTo>
                    <a:pt x="2467" y="46"/>
                  </a:lnTo>
                  <a:lnTo>
                    <a:pt x="2469" y="46"/>
                  </a:lnTo>
                  <a:lnTo>
                    <a:pt x="2438" y="29"/>
                  </a:lnTo>
                  <a:lnTo>
                    <a:pt x="2439" y="30"/>
                  </a:lnTo>
                  <a:lnTo>
                    <a:pt x="2405" y="20"/>
                  </a:lnTo>
                  <a:lnTo>
                    <a:pt x="2407" y="20"/>
                  </a:lnTo>
                  <a:lnTo>
                    <a:pt x="2371" y="16"/>
                  </a:lnTo>
                  <a:lnTo>
                    <a:pt x="191" y="16"/>
                  </a:lnTo>
                  <a:lnTo>
                    <a:pt x="154" y="20"/>
                  </a:lnTo>
                  <a:lnTo>
                    <a:pt x="156" y="20"/>
                  </a:lnTo>
                  <a:lnTo>
                    <a:pt x="122" y="30"/>
                  </a:lnTo>
                  <a:lnTo>
                    <a:pt x="123" y="29"/>
                  </a:lnTo>
                  <a:lnTo>
                    <a:pt x="92" y="46"/>
                  </a:lnTo>
                  <a:lnTo>
                    <a:pt x="94" y="45"/>
                  </a:lnTo>
                  <a:lnTo>
                    <a:pt x="68" y="68"/>
                  </a:lnTo>
                  <a:lnTo>
                    <a:pt x="45" y="94"/>
                  </a:lnTo>
                  <a:lnTo>
                    <a:pt x="46" y="92"/>
                  </a:lnTo>
                  <a:lnTo>
                    <a:pt x="29" y="123"/>
                  </a:lnTo>
                  <a:lnTo>
                    <a:pt x="30" y="122"/>
                  </a:lnTo>
                  <a:lnTo>
                    <a:pt x="20" y="156"/>
                  </a:lnTo>
                  <a:lnTo>
                    <a:pt x="20" y="154"/>
                  </a:lnTo>
                  <a:lnTo>
                    <a:pt x="16" y="190"/>
                  </a:lnTo>
                  <a:lnTo>
                    <a:pt x="16" y="915"/>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38" name="Rectangle 41"/>
            <p:cNvSpPr>
              <a:spLocks noChangeArrowheads="1"/>
            </p:cNvSpPr>
            <p:nvPr/>
          </p:nvSpPr>
          <p:spPr bwMode="auto">
            <a:xfrm>
              <a:off x="2384" y="1751"/>
              <a:ext cx="34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Platform</a:t>
              </a:r>
              <a:endParaRPr lang="ko-KR" altLang="ko-KR" sz="1662">
                <a:effectLst>
                  <a:outerShdw blurRad="38100" dist="38100" dir="2700000" algn="tl">
                    <a:srgbClr val="C0C0C0"/>
                  </a:outerShdw>
                </a:effectLst>
              </a:endParaRPr>
            </a:p>
          </p:txBody>
        </p:sp>
        <p:sp>
          <p:nvSpPr>
            <p:cNvPr id="39" name="Rectangle 42"/>
            <p:cNvSpPr>
              <a:spLocks noChangeArrowheads="1"/>
            </p:cNvSpPr>
            <p:nvPr/>
          </p:nvSpPr>
          <p:spPr bwMode="auto">
            <a:xfrm>
              <a:off x="2432" y="1856"/>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a:t>
              </a:r>
              <a:endParaRPr lang="ko-KR" altLang="ko-KR" sz="1662">
                <a:effectLst>
                  <a:outerShdw blurRad="38100" dist="38100" dir="2700000" algn="tl">
                    <a:srgbClr val="C0C0C0"/>
                  </a:outerShdw>
                </a:effectLst>
              </a:endParaRPr>
            </a:p>
          </p:txBody>
        </p:sp>
        <p:sp>
          <p:nvSpPr>
            <p:cNvPr id="40" name="Rectangle 43"/>
            <p:cNvSpPr>
              <a:spLocks noChangeArrowheads="1"/>
            </p:cNvSpPr>
            <p:nvPr/>
          </p:nvSpPr>
          <p:spPr bwMode="auto">
            <a:xfrm>
              <a:off x="2460" y="1856"/>
              <a:ext cx="18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PaaS</a:t>
              </a:r>
              <a:endParaRPr lang="ko-KR" altLang="ko-KR" sz="1662">
                <a:effectLst>
                  <a:outerShdw blurRad="38100" dist="38100" dir="2700000" algn="tl">
                    <a:srgbClr val="C0C0C0"/>
                  </a:outerShdw>
                </a:effectLst>
              </a:endParaRPr>
            </a:p>
          </p:txBody>
        </p:sp>
        <p:sp>
          <p:nvSpPr>
            <p:cNvPr id="41" name="Rectangle 44"/>
            <p:cNvSpPr>
              <a:spLocks noChangeArrowheads="1"/>
            </p:cNvSpPr>
            <p:nvPr/>
          </p:nvSpPr>
          <p:spPr bwMode="auto">
            <a:xfrm>
              <a:off x="2651" y="1856"/>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a:t>
              </a:r>
              <a:endParaRPr lang="ko-KR" altLang="ko-KR" sz="1662">
                <a:effectLst>
                  <a:outerShdw blurRad="38100" dist="38100" dir="2700000" algn="tl">
                    <a:srgbClr val="C0C0C0"/>
                  </a:outerShdw>
                </a:effectLst>
              </a:endParaRPr>
            </a:p>
          </p:txBody>
        </p:sp>
        <p:sp>
          <p:nvSpPr>
            <p:cNvPr id="42" name="Freeform 45"/>
            <p:cNvSpPr>
              <a:spLocks/>
            </p:cNvSpPr>
            <p:nvPr/>
          </p:nvSpPr>
          <p:spPr bwMode="auto">
            <a:xfrm>
              <a:off x="3046" y="1691"/>
              <a:ext cx="753" cy="325"/>
            </a:xfrm>
            <a:custGeom>
              <a:avLst/>
              <a:gdLst>
                <a:gd name="T0" fmla="*/ 0 w 2528"/>
                <a:gd name="T1" fmla="*/ 182 h 1088"/>
                <a:gd name="T2" fmla="*/ 182 w 2528"/>
                <a:gd name="T3" fmla="*/ 0 h 1088"/>
                <a:gd name="T4" fmla="*/ 182 w 2528"/>
                <a:gd name="T5" fmla="*/ 0 h 1088"/>
                <a:gd name="T6" fmla="*/ 182 w 2528"/>
                <a:gd name="T7" fmla="*/ 0 h 1088"/>
                <a:gd name="T8" fmla="*/ 2347 w 2528"/>
                <a:gd name="T9" fmla="*/ 0 h 1088"/>
                <a:gd name="T10" fmla="*/ 2347 w 2528"/>
                <a:gd name="T11" fmla="*/ 0 h 1088"/>
                <a:gd name="T12" fmla="*/ 2528 w 2528"/>
                <a:gd name="T13" fmla="*/ 182 h 1088"/>
                <a:gd name="T14" fmla="*/ 2528 w 2528"/>
                <a:gd name="T15" fmla="*/ 182 h 1088"/>
                <a:gd name="T16" fmla="*/ 2528 w 2528"/>
                <a:gd name="T17" fmla="*/ 182 h 1088"/>
                <a:gd name="T18" fmla="*/ 2528 w 2528"/>
                <a:gd name="T19" fmla="*/ 907 h 1088"/>
                <a:gd name="T20" fmla="*/ 2528 w 2528"/>
                <a:gd name="T21" fmla="*/ 907 h 1088"/>
                <a:gd name="T22" fmla="*/ 2347 w 2528"/>
                <a:gd name="T23" fmla="*/ 1088 h 1088"/>
                <a:gd name="T24" fmla="*/ 2347 w 2528"/>
                <a:gd name="T25" fmla="*/ 1088 h 1088"/>
                <a:gd name="T26" fmla="*/ 2347 w 2528"/>
                <a:gd name="T27" fmla="*/ 1088 h 1088"/>
                <a:gd name="T28" fmla="*/ 182 w 2528"/>
                <a:gd name="T29" fmla="*/ 1088 h 1088"/>
                <a:gd name="T30" fmla="*/ 182 w 2528"/>
                <a:gd name="T31" fmla="*/ 1088 h 1088"/>
                <a:gd name="T32" fmla="*/ 0 w 2528"/>
                <a:gd name="T33" fmla="*/ 907 h 1088"/>
                <a:gd name="T34" fmla="*/ 0 w 2528"/>
                <a:gd name="T35" fmla="*/ 907 h 1088"/>
                <a:gd name="T36" fmla="*/ 0 w 2528"/>
                <a:gd name="T37" fmla="*/ 182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8" h="1088">
                  <a:moveTo>
                    <a:pt x="0" y="182"/>
                  </a:moveTo>
                  <a:cubicBezTo>
                    <a:pt x="0" y="82"/>
                    <a:pt x="82" y="0"/>
                    <a:pt x="182" y="0"/>
                  </a:cubicBezTo>
                  <a:cubicBezTo>
                    <a:pt x="182" y="0"/>
                    <a:pt x="182" y="0"/>
                    <a:pt x="182" y="0"/>
                  </a:cubicBezTo>
                  <a:lnTo>
                    <a:pt x="182" y="0"/>
                  </a:lnTo>
                  <a:lnTo>
                    <a:pt x="2347" y="0"/>
                  </a:lnTo>
                  <a:lnTo>
                    <a:pt x="2347" y="0"/>
                  </a:lnTo>
                  <a:cubicBezTo>
                    <a:pt x="2447" y="0"/>
                    <a:pt x="2528" y="82"/>
                    <a:pt x="2528" y="182"/>
                  </a:cubicBezTo>
                  <a:cubicBezTo>
                    <a:pt x="2528" y="182"/>
                    <a:pt x="2528" y="182"/>
                    <a:pt x="2528" y="182"/>
                  </a:cubicBezTo>
                  <a:lnTo>
                    <a:pt x="2528" y="182"/>
                  </a:lnTo>
                  <a:lnTo>
                    <a:pt x="2528" y="907"/>
                  </a:lnTo>
                  <a:lnTo>
                    <a:pt x="2528" y="907"/>
                  </a:lnTo>
                  <a:cubicBezTo>
                    <a:pt x="2528" y="1007"/>
                    <a:pt x="2447" y="1088"/>
                    <a:pt x="2347" y="1088"/>
                  </a:cubicBezTo>
                  <a:cubicBezTo>
                    <a:pt x="2347" y="1088"/>
                    <a:pt x="2347" y="1088"/>
                    <a:pt x="2347" y="1088"/>
                  </a:cubicBezTo>
                  <a:lnTo>
                    <a:pt x="2347" y="1088"/>
                  </a:lnTo>
                  <a:lnTo>
                    <a:pt x="182" y="1088"/>
                  </a:lnTo>
                  <a:lnTo>
                    <a:pt x="182" y="1088"/>
                  </a:lnTo>
                  <a:cubicBezTo>
                    <a:pt x="82" y="1088"/>
                    <a:pt x="0" y="1007"/>
                    <a:pt x="0" y="907"/>
                  </a:cubicBezTo>
                  <a:cubicBezTo>
                    <a:pt x="0" y="907"/>
                    <a:pt x="0" y="907"/>
                    <a:pt x="0" y="907"/>
                  </a:cubicBezTo>
                  <a:lnTo>
                    <a:pt x="0" y="182"/>
                  </a:lnTo>
                  <a:close/>
                </a:path>
              </a:pathLst>
            </a:custGeom>
            <a:solidFill>
              <a:srgbClr val="FFFFFF"/>
            </a:solidFill>
            <a:ln w="0">
              <a:solidFill>
                <a:srgbClr val="000000"/>
              </a:solidFill>
              <a:prstDash val="solid"/>
              <a:round/>
              <a:headEnd/>
              <a:tailEnd/>
            </a:ln>
          </p:spPr>
          <p:txBody>
            <a:bodyPr/>
            <a:lstStyle/>
            <a:p>
              <a:pPr>
                <a:defRPr/>
              </a:pPr>
              <a:endParaRPr lang="ko-KR" altLang="en-US" sz="1662"/>
            </a:p>
          </p:txBody>
        </p:sp>
        <p:sp>
          <p:nvSpPr>
            <p:cNvPr id="43" name="Freeform 46"/>
            <p:cNvSpPr>
              <a:spLocks noEditPoints="1"/>
            </p:cNvSpPr>
            <p:nvPr/>
          </p:nvSpPr>
          <p:spPr bwMode="auto">
            <a:xfrm>
              <a:off x="3044" y="1689"/>
              <a:ext cx="758" cy="329"/>
            </a:xfrm>
            <a:custGeom>
              <a:avLst/>
              <a:gdLst>
                <a:gd name="T0" fmla="*/ 5 w 2544"/>
                <a:gd name="T1" fmla="*/ 151 h 1104"/>
                <a:gd name="T2" fmla="*/ 32 w 2544"/>
                <a:gd name="T3" fmla="*/ 85 h 1104"/>
                <a:gd name="T4" fmla="*/ 83 w 2544"/>
                <a:gd name="T5" fmla="*/ 33 h 1104"/>
                <a:gd name="T6" fmla="*/ 117 w 2544"/>
                <a:gd name="T7" fmla="*/ 15 h 1104"/>
                <a:gd name="T8" fmla="*/ 190 w 2544"/>
                <a:gd name="T9" fmla="*/ 1 h 1104"/>
                <a:gd name="T10" fmla="*/ 2394 w 2544"/>
                <a:gd name="T11" fmla="*/ 5 h 1104"/>
                <a:gd name="T12" fmla="*/ 2460 w 2544"/>
                <a:gd name="T13" fmla="*/ 32 h 1104"/>
                <a:gd name="T14" fmla="*/ 2490 w 2544"/>
                <a:gd name="T15" fmla="*/ 57 h 1104"/>
                <a:gd name="T16" fmla="*/ 2529 w 2544"/>
                <a:gd name="T17" fmla="*/ 116 h 1104"/>
                <a:gd name="T18" fmla="*/ 2540 w 2544"/>
                <a:gd name="T19" fmla="*/ 153 h 1104"/>
                <a:gd name="T20" fmla="*/ 2540 w 2544"/>
                <a:gd name="T21" fmla="*/ 952 h 1104"/>
                <a:gd name="T22" fmla="*/ 2529 w 2544"/>
                <a:gd name="T23" fmla="*/ 989 h 1104"/>
                <a:gd name="T24" fmla="*/ 2490 w 2544"/>
                <a:gd name="T25" fmla="*/ 1049 h 1104"/>
                <a:gd name="T26" fmla="*/ 2460 w 2544"/>
                <a:gd name="T27" fmla="*/ 1072 h 1104"/>
                <a:gd name="T28" fmla="*/ 2394 w 2544"/>
                <a:gd name="T29" fmla="*/ 1100 h 1104"/>
                <a:gd name="T30" fmla="*/ 190 w 2544"/>
                <a:gd name="T31" fmla="*/ 1104 h 1104"/>
                <a:gd name="T32" fmla="*/ 117 w 2544"/>
                <a:gd name="T33" fmla="*/ 1090 h 1104"/>
                <a:gd name="T34" fmla="*/ 83 w 2544"/>
                <a:gd name="T35" fmla="*/ 1072 h 1104"/>
                <a:gd name="T36" fmla="*/ 33 w 2544"/>
                <a:gd name="T37" fmla="*/ 1022 h 1104"/>
                <a:gd name="T38" fmla="*/ 15 w 2544"/>
                <a:gd name="T39" fmla="*/ 988 h 1104"/>
                <a:gd name="T40" fmla="*/ 1 w 2544"/>
                <a:gd name="T41" fmla="*/ 916 h 1104"/>
                <a:gd name="T42" fmla="*/ 20 w 2544"/>
                <a:gd name="T43" fmla="*/ 951 h 1104"/>
                <a:gd name="T44" fmla="*/ 29 w 2544"/>
                <a:gd name="T45" fmla="*/ 982 h 1104"/>
                <a:gd name="T46" fmla="*/ 69 w 2544"/>
                <a:gd name="T47" fmla="*/ 1038 h 1104"/>
                <a:gd name="T48" fmla="*/ 92 w 2544"/>
                <a:gd name="T49" fmla="*/ 1058 h 1104"/>
                <a:gd name="T50" fmla="*/ 156 w 2544"/>
                <a:gd name="T51" fmla="*/ 1085 h 1104"/>
                <a:gd name="T52" fmla="*/ 2355 w 2544"/>
                <a:gd name="T53" fmla="*/ 1089 h 1104"/>
                <a:gd name="T54" fmla="*/ 2423 w 2544"/>
                <a:gd name="T55" fmla="*/ 1075 h 1104"/>
                <a:gd name="T56" fmla="*/ 2451 w 2544"/>
                <a:gd name="T57" fmla="*/ 1059 h 1104"/>
                <a:gd name="T58" fmla="*/ 2499 w 2544"/>
                <a:gd name="T59" fmla="*/ 1011 h 1104"/>
                <a:gd name="T60" fmla="*/ 2515 w 2544"/>
                <a:gd name="T61" fmla="*/ 983 h 1104"/>
                <a:gd name="T62" fmla="*/ 2528 w 2544"/>
                <a:gd name="T63" fmla="*/ 915 h 1104"/>
                <a:gd name="T64" fmla="*/ 2525 w 2544"/>
                <a:gd name="T65" fmla="*/ 156 h 1104"/>
                <a:gd name="T66" fmla="*/ 2498 w 2544"/>
                <a:gd name="T67" fmla="*/ 92 h 1104"/>
                <a:gd name="T68" fmla="*/ 2478 w 2544"/>
                <a:gd name="T69" fmla="*/ 69 h 1104"/>
                <a:gd name="T70" fmla="*/ 2422 w 2544"/>
                <a:gd name="T71" fmla="*/ 29 h 1104"/>
                <a:gd name="T72" fmla="*/ 2391 w 2544"/>
                <a:gd name="T73" fmla="*/ 20 h 1104"/>
                <a:gd name="T74" fmla="*/ 154 w 2544"/>
                <a:gd name="T75" fmla="*/ 20 h 1104"/>
                <a:gd name="T76" fmla="*/ 123 w 2544"/>
                <a:gd name="T77" fmla="*/ 29 h 1104"/>
                <a:gd name="T78" fmla="*/ 68 w 2544"/>
                <a:gd name="T79" fmla="*/ 68 h 1104"/>
                <a:gd name="T80" fmla="*/ 29 w 2544"/>
                <a:gd name="T81" fmla="*/ 123 h 1104"/>
                <a:gd name="T82" fmla="*/ 20 w 2544"/>
                <a:gd name="T83" fmla="*/ 15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4" h="1104">
                  <a:moveTo>
                    <a:pt x="0" y="190"/>
                  </a:moveTo>
                  <a:lnTo>
                    <a:pt x="5" y="153"/>
                  </a:lnTo>
                  <a:cubicBezTo>
                    <a:pt x="5" y="152"/>
                    <a:pt x="5" y="152"/>
                    <a:pt x="5" y="151"/>
                  </a:cubicBezTo>
                  <a:lnTo>
                    <a:pt x="15" y="117"/>
                  </a:lnTo>
                  <a:cubicBezTo>
                    <a:pt x="15" y="117"/>
                    <a:pt x="15" y="116"/>
                    <a:pt x="15" y="116"/>
                  </a:cubicBezTo>
                  <a:lnTo>
                    <a:pt x="32" y="85"/>
                  </a:lnTo>
                  <a:cubicBezTo>
                    <a:pt x="33" y="84"/>
                    <a:pt x="33" y="84"/>
                    <a:pt x="33" y="83"/>
                  </a:cubicBezTo>
                  <a:lnTo>
                    <a:pt x="56" y="57"/>
                  </a:lnTo>
                  <a:lnTo>
                    <a:pt x="83" y="33"/>
                  </a:lnTo>
                  <a:cubicBezTo>
                    <a:pt x="84" y="33"/>
                    <a:pt x="84" y="33"/>
                    <a:pt x="85" y="32"/>
                  </a:cubicBezTo>
                  <a:lnTo>
                    <a:pt x="116" y="15"/>
                  </a:lnTo>
                  <a:cubicBezTo>
                    <a:pt x="116" y="15"/>
                    <a:pt x="117" y="15"/>
                    <a:pt x="117" y="15"/>
                  </a:cubicBezTo>
                  <a:lnTo>
                    <a:pt x="151" y="5"/>
                  </a:lnTo>
                  <a:cubicBezTo>
                    <a:pt x="152" y="5"/>
                    <a:pt x="152" y="5"/>
                    <a:pt x="153" y="5"/>
                  </a:cubicBezTo>
                  <a:lnTo>
                    <a:pt x="190" y="1"/>
                  </a:lnTo>
                  <a:lnTo>
                    <a:pt x="2355" y="0"/>
                  </a:lnTo>
                  <a:lnTo>
                    <a:pt x="2392" y="5"/>
                  </a:lnTo>
                  <a:cubicBezTo>
                    <a:pt x="2393" y="5"/>
                    <a:pt x="2393" y="5"/>
                    <a:pt x="2394" y="5"/>
                  </a:cubicBezTo>
                  <a:lnTo>
                    <a:pt x="2428" y="15"/>
                  </a:lnTo>
                  <a:cubicBezTo>
                    <a:pt x="2428" y="15"/>
                    <a:pt x="2429" y="15"/>
                    <a:pt x="2429" y="15"/>
                  </a:cubicBezTo>
                  <a:lnTo>
                    <a:pt x="2460" y="32"/>
                  </a:lnTo>
                  <a:cubicBezTo>
                    <a:pt x="2461" y="33"/>
                    <a:pt x="2461" y="33"/>
                    <a:pt x="2462" y="33"/>
                  </a:cubicBezTo>
                  <a:lnTo>
                    <a:pt x="2489" y="56"/>
                  </a:lnTo>
                  <a:cubicBezTo>
                    <a:pt x="2489" y="57"/>
                    <a:pt x="2489" y="57"/>
                    <a:pt x="2490" y="57"/>
                  </a:cubicBezTo>
                  <a:lnTo>
                    <a:pt x="2512" y="83"/>
                  </a:lnTo>
                  <a:cubicBezTo>
                    <a:pt x="2512" y="84"/>
                    <a:pt x="2512" y="84"/>
                    <a:pt x="2512" y="85"/>
                  </a:cubicBezTo>
                  <a:lnTo>
                    <a:pt x="2529" y="116"/>
                  </a:lnTo>
                  <a:cubicBezTo>
                    <a:pt x="2530" y="116"/>
                    <a:pt x="2530" y="117"/>
                    <a:pt x="2530" y="117"/>
                  </a:cubicBezTo>
                  <a:lnTo>
                    <a:pt x="2540" y="151"/>
                  </a:lnTo>
                  <a:cubicBezTo>
                    <a:pt x="2540" y="152"/>
                    <a:pt x="2540" y="152"/>
                    <a:pt x="2540" y="153"/>
                  </a:cubicBezTo>
                  <a:lnTo>
                    <a:pt x="2544" y="190"/>
                  </a:lnTo>
                  <a:lnTo>
                    <a:pt x="2544" y="915"/>
                  </a:lnTo>
                  <a:lnTo>
                    <a:pt x="2540" y="952"/>
                  </a:lnTo>
                  <a:cubicBezTo>
                    <a:pt x="2540" y="953"/>
                    <a:pt x="2540" y="953"/>
                    <a:pt x="2540" y="954"/>
                  </a:cubicBezTo>
                  <a:lnTo>
                    <a:pt x="2530" y="988"/>
                  </a:lnTo>
                  <a:cubicBezTo>
                    <a:pt x="2530" y="988"/>
                    <a:pt x="2530" y="989"/>
                    <a:pt x="2529" y="989"/>
                  </a:cubicBezTo>
                  <a:lnTo>
                    <a:pt x="2512" y="1020"/>
                  </a:lnTo>
                  <a:cubicBezTo>
                    <a:pt x="2512" y="1021"/>
                    <a:pt x="2512" y="1021"/>
                    <a:pt x="2512" y="1022"/>
                  </a:cubicBezTo>
                  <a:lnTo>
                    <a:pt x="2490" y="1049"/>
                  </a:lnTo>
                  <a:cubicBezTo>
                    <a:pt x="2489" y="1049"/>
                    <a:pt x="2489" y="1049"/>
                    <a:pt x="2489" y="1050"/>
                  </a:cubicBezTo>
                  <a:lnTo>
                    <a:pt x="2462" y="1072"/>
                  </a:lnTo>
                  <a:cubicBezTo>
                    <a:pt x="2461" y="1072"/>
                    <a:pt x="2461" y="1072"/>
                    <a:pt x="2460" y="1072"/>
                  </a:cubicBezTo>
                  <a:lnTo>
                    <a:pt x="2429" y="1089"/>
                  </a:lnTo>
                  <a:cubicBezTo>
                    <a:pt x="2429" y="1090"/>
                    <a:pt x="2428" y="1090"/>
                    <a:pt x="2428" y="1090"/>
                  </a:cubicBezTo>
                  <a:lnTo>
                    <a:pt x="2394" y="1100"/>
                  </a:lnTo>
                  <a:cubicBezTo>
                    <a:pt x="2393" y="1100"/>
                    <a:pt x="2393" y="1100"/>
                    <a:pt x="2392" y="1100"/>
                  </a:cubicBezTo>
                  <a:lnTo>
                    <a:pt x="2356" y="1104"/>
                  </a:lnTo>
                  <a:lnTo>
                    <a:pt x="190" y="1104"/>
                  </a:lnTo>
                  <a:lnTo>
                    <a:pt x="153" y="1100"/>
                  </a:lnTo>
                  <a:cubicBezTo>
                    <a:pt x="152" y="1100"/>
                    <a:pt x="152" y="1100"/>
                    <a:pt x="151" y="1100"/>
                  </a:cubicBezTo>
                  <a:lnTo>
                    <a:pt x="117" y="1090"/>
                  </a:lnTo>
                  <a:cubicBezTo>
                    <a:pt x="117" y="1090"/>
                    <a:pt x="116" y="1090"/>
                    <a:pt x="116" y="1089"/>
                  </a:cubicBezTo>
                  <a:lnTo>
                    <a:pt x="85" y="1072"/>
                  </a:lnTo>
                  <a:cubicBezTo>
                    <a:pt x="84" y="1072"/>
                    <a:pt x="84" y="1072"/>
                    <a:pt x="83" y="1072"/>
                  </a:cubicBezTo>
                  <a:lnTo>
                    <a:pt x="57" y="1050"/>
                  </a:lnTo>
                  <a:cubicBezTo>
                    <a:pt x="57" y="1049"/>
                    <a:pt x="57" y="1049"/>
                    <a:pt x="56" y="1049"/>
                  </a:cubicBezTo>
                  <a:lnTo>
                    <a:pt x="33" y="1022"/>
                  </a:lnTo>
                  <a:cubicBezTo>
                    <a:pt x="33" y="1021"/>
                    <a:pt x="33" y="1021"/>
                    <a:pt x="32" y="1020"/>
                  </a:cubicBezTo>
                  <a:lnTo>
                    <a:pt x="15" y="989"/>
                  </a:lnTo>
                  <a:cubicBezTo>
                    <a:pt x="15" y="989"/>
                    <a:pt x="15" y="988"/>
                    <a:pt x="15" y="988"/>
                  </a:cubicBezTo>
                  <a:lnTo>
                    <a:pt x="5" y="954"/>
                  </a:lnTo>
                  <a:cubicBezTo>
                    <a:pt x="5" y="953"/>
                    <a:pt x="5" y="953"/>
                    <a:pt x="5" y="952"/>
                  </a:cubicBezTo>
                  <a:lnTo>
                    <a:pt x="1" y="916"/>
                  </a:lnTo>
                  <a:lnTo>
                    <a:pt x="0" y="190"/>
                  </a:lnTo>
                  <a:close/>
                  <a:moveTo>
                    <a:pt x="16" y="915"/>
                  </a:moveTo>
                  <a:lnTo>
                    <a:pt x="20" y="951"/>
                  </a:lnTo>
                  <a:lnTo>
                    <a:pt x="20" y="949"/>
                  </a:lnTo>
                  <a:lnTo>
                    <a:pt x="30" y="983"/>
                  </a:lnTo>
                  <a:lnTo>
                    <a:pt x="29" y="982"/>
                  </a:lnTo>
                  <a:lnTo>
                    <a:pt x="46" y="1013"/>
                  </a:lnTo>
                  <a:lnTo>
                    <a:pt x="46" y="1011"/>
                  </a:lnTo>
                  <a:lnTo>
                    <a:pt x="69" y="1038"/>
                  </a:lnTo>
                  <a:lnTo>
                    <a:pt x="68" y="1037"/>
                  </a:lnTo>
                  <a:lnTo>
                    <a:pt x="94" y="1059"/>
                  </a:lnTo>
                  <a:lnTo>
                    <a:pt x="92" y="1058"/>
                  </a:lnTo>
                  <a:lnTo>
                    <a:pt x="123" y="1075"/>
                  </a:lnTo>
                  <a:lnTo>
                    <a:pt x="122" y="1075"/>
                  </a:lnTo>
                  <a:lnTo>
                    <a:pt x="156" y="1085"/>
                  </a:lnTo>
                  <a:lnTo>
                    <a:pt x="154" y="1085"/>
                  </a:lnTo>
                  <a:lnTo>
                    <a:pt x="190" y="1088"/>
                  </a:lnTo>
                  <a:lnTo>
                    <a:pt x="2355" y="1089"/>
                  </a:lnTo>
                  <a:lnTo>
                    <a:pt x="2391" y="1085"/>
                  </a:lnTo>
                  <a:lnTo>
                    <a:pt x="2389" y="1085"/>
                  </a:lnTo>
                  <a:lnTo>
                    <a:pt x="2423" y="1075"/>
                  </a:lnTo>
                  <a:lnTo>
                    <a:pt x="2422" y="1075"/>
                  </a:lnTo>
                  <a:lnTo>
                    <a:pt x="2453" y="1058"/>
                  </a:lnTo>
                  <a:lnTo>
                    <a:pt x="2451" y="1059"/>
                  </a:lnTo>
                  <a:lnTo>
                    <a:pt x="2478" y="1037"/>
                  </a:lnTo>
                  <a:lnTo>
                    <a:pt x="2477" y="1038"/>
                  </a:lnTo>
                  <a:lnTo>
                    <a:pt x="2499" y="1011"/>
                  </a:lnTo>
                  <a:lnTo>
                    <a:pt x="2498" y="1013"/>
                  </a:lnTo>
                  <a:lnTo>
                    <a:pt x="2515" y="982"/>
                  </a:lnTo>
                  <a:lnTo>
                    <a:pt x="2515" y="983"/>
                  </a:lnTo>
                  <a:lnTo>
                    <a:pt x="2525" y="949"/>
                  </a:lnTo>
                  <a:lnTo>
                    <a:pt x="2525" y="951"/>
                  </a:lnTo>
                  <a:lnTo>
                    <a:pt x="2528" y="915"/>
                  </a:lnTo>
                  <a:lnTo>
                    <a:pt x="2529" y="191"/>
                  </a:lnTo>
                  <a:lnTo>
                    <a:pt x="2525" y="154"/>
                  </a:lnTo>
                  <a:lnTo>
                    <a:pt x="2525" y="156"/>
                  </a:lnTo>
                  <a:lnTo>
                    <a:pt x="2515" y="122"/>
                  </a:lnTo>
                  <a:lnTo>
                    <a:pt x="2515" y="123"/>
                  </a:lnTo>
                  <a:lnTo>
                    <a:pt x="2498" y="92"/>
                  </a:lnTo>
                  <a:lnTo>
                    <a:pt x="2499" y="94"/>
                  </a:lnTo>
                  <a:lnTo>
                    <a:pt x="2477" y="68"/>
                  </a:lnTo>
                  <a:lnTo>
                    <a:pt x="2478" y="69"/>
                  </a:lnTo>
                  <a:lnTo>
                    <a:pt x="2451" y="46"/>
                  </a:lnTo>
                  <a:lnTo>
                    <a:pt x="2453" y="46"/>
                  </a:lnTo>
                  <a:lnTo>
                    <a:pt x="2422" y="29"/>
                  </a:lnTo>
                  <a:lnTo>
                    <a:pt x="2423" y="30"/>
                  </a:lnTo>
                  <a:lnTo>
                    <a:pt x="2389" y="20"/>
                  </a:lnTo>
                  <a:lnTo>
                    <a:pt x="2391" y="20"/>
                  </a:lnTo>
                  <a:lnTo>
                    <a:pt x="2355" y="16"/>
                  </a:lnTo>
                  <a:lnTo>
                    <a:pt x="191" y="16"/>
                  </a:lnTo>
                  <a:lnTo>
                    <a:pt x="154" y="20"/>
                  </a:lnTo>
                  <a:lnTo>
                    <a:pt x="156" y="20"/>
                  </a:lnTo>
                  <a:lnTo>
                    <a:pt x="122" y="30"/>
                  </a:lnTo>
                  <a:lnTo>
                    <a:pt x="123" y="29"/>
                  </a:lnTo>
                  <a:lnTo>
                    <a:pt x="92" y="46"/>
                  </a:lnTo>
                  <a:lnTo>
                    <a:pt x="94" y="45"/>
                  </a:lnTo>
                  <a:lnTo>
                    <a:pt x="68" y="68"/>
                  </a:lnTo>
                  <a:lnTo>
                    <a:pt x="45" y="94"/>
                  </a:lnTo>
                  <a:lnTo>
                    <a:pt x="46" y="92"/>
                  </a:lnTo>
                  <a:lnTo>
                    <a:pt x="29" y="123"/>
                  </a:lnTo>
                  <a:lnTo>
                    <a:pt x="30" y="122"/>
                  </a:lnTo>
                  <a:lnTo>
                    <a:pt x="20" y="156"/>
                  </a:lnTo>
                  <a:lnTo>
                    <a:pt x="20" y="154"/>
                  </a:lnTo>
                  <a:lnTo>
                    <a:pt x="16" y="190"/>
                  </a:lnTo>
                  <a:lnTo>
                    <a:pt x="16" y="915"/>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44" name="Rectangle 47"/>
            <p:cNvSpPr>
              <a:spLocks noChangeArrowheads="1"/>
            </p:cNvSpPr>
            <p:nvPr/>
          </p:nvSpPr>
          <p:spPr bwMode="auto">
            <a:xfrm>
              <a:off x="3144" y="1751"/>
              <a:ext cx="545"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Infrastructure</a:t>
              </a:r>
              <a:endParaRPr lang="ko-KR" altLang="ko-KR" sz="1662">
                <a:effectLst>
                  <a:outerShdw blurRad="38100" dist="38100" dir="2700000" algn="tl">
                    <a:srgbClr val="C0C0C0"/>
                  </a:outerShdw>
                </a:effectLst>
              </a:endParaRPr>
            </a:p>
          </p:txBody>
        </p:sp>
        <p:sp>
          <p:nvSpPr>
            <p:cNvPr id="45" name="Rectangle 48"/>
            <p:cNvSpPr>
              <a:spLocks noChangeArrowheads="1"/>
            </p:cNvSpPr>
            <p:nvPr/>
          </p:nvSpPr>
          <p:spPr bwMode="auto">
            <a:xfrm>
              <a:off x="3311" y="1856"/>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a:t>
              </a:r>
              <a:endParaRPr lang="ko-KR" altLang="ko-KR" sz="1662">
                <a:effectLst>
                  <a:outerShdw blurRad="38100" dist="38100" dir="2700000" algn="tl">
                    <a:srgbClr val="C0C0C0"/>
                  </a:outerShdw>
                </a:effectLst>
              </a:endParaRPr>
            </a:p>
          </p:txBody>
        </p:sp>
        <p:sp>
          <p:nvSpPr>
            <p:cNvPr id="46" name="Rectangle 49"/>
            <p:cNvSpPr>
              <a:spLocks noChangeArrowheads="1"/>
            </p:cNvSpPr>
            <p:nvPr/>
          </p:nvSpPr>
          <p:spPr bwMode="auto">
            <a:xfrm>
              <a:off x="3339" y="1856"/>
              <a:ext cx="15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IaaS</a:t>
              </a:r>
              <a:endParaRPr lang="ko-KR" altLang="ko-KR" sz="1662">
                <a:effectLst>
                  <a:outerShdw blurRad="38100" dist="38100" dir="2700000" algn="tl">
                    <a:srgbClr val="C0C0C0"/>
                  </a:outerShdw>
                </a:effectLst>
              </a:endParaRPr>
            </a:p>
          </p:txBody>
        </p:sp>
        <p:sp>
          <p:nvSpPr>
            <p:cNvPr id="47" name="Rectangle 50"/>
            <p:cNvSpPr>
              <a:spLocks noChangeArrowheads="1"/>
            </p:cNvSpPr>
            <p:nvPr/>
          </p:nvSpPr>
          <p:spPr bwMode="auto">
            <a:xfrm>
              <a:off x="3506" y="1856"/>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a:solidFill>
                    <a:srgbClr val="000000"/>
                  </a:solidFill>
                </a:rPr>
                <a:t>)</a:t>
              </a:r>
              <a:endParaRPr lang="ko-KR" altLang="ko-KR" sz="1662">
                <a:effectLst>
                  <a:outerShdw blurRad="38100" dist="38100" dir="2700000" algn="tl">
                    <a:srgbClr val="C0C0C0"/>
                  </a:outerShdw>
                </a:effectLst>
              </a:endParaRPr>
            </a:p>
          </p:txBody>
        </p:sp>
        <p:sp>
          <p:nvSpPr>
            <p:cNvPr id="48" name="Rectangle 51"/>
            <p:cNvSpPr>
              <a:spLocks noChangeArrowheads="1"/>
            </p:cNvSpPr>
            <p:nvPr/>
          </p:nvSpPr>
          <p:spPr bwMode="auto">
            <a:xfrm>
              <a:off x="4454" y="3151"/>
              <a:ext cx="25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Smart </a:t>
              </a:r>
              <a:endParaRPr lang="ko-KR" altLang="ko-KR" sz="1662">
                <a:effectLst>
                  <a:outerShdw blurRad="38100" dist="38100" dir="2700000" algn="tl">
                    <a:srgbClr val="C0C0C0"/>
                  </a:outerShdw>
                </a:effectLst>
              </a:endParaRPr>
            </a:p>
          </p:txBody>
        </p:sp>
        <p:sp>
          <p:nvSpPr>
            <p:cNvPr id="49" name="Rectangle 52"/>
            <p:cNvSpPr>
              <a:spLocks noChangeArrowheads="1"/>
            </p:cNvSpPr>
            <p:nvPr/>
          </p:nvSpPr>
          <p:spPr bwMode="auto">
            <a:xfrm>
              <a:off x="4315" y="3255"/>
              <a:ext cx="50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Environment</a:t>
              </a:r>
              <a:endParaRPr lang="ko-KR" altLang="ko-KR" sz="1662">
                <a:effectLst>
                  <a:outerShdw blurRad="38100" dist="38100" dir="2700000" algn="tl">
                    <a:srgbClr val="C0C0C0"/>
                  </a:outerShdw>
                </a:effectLst>
              </a:endParaRPr>
            </a:p>
          </p:txBody>
        </p:sp>
        <p:sp>
          <p:nvSpPr>
            <p:cNvPr id="50" name="Rectangle 53"/>
            <p:cNvSpPr>
              <a:spLocks noChangeArrowheads="1"/>
            </p:cNvSpPr>
            <p:nvPr/>
          </p:nvSpPr>
          <p:spPr bwMode="auto">
            <a:xfrm>
              <a:off x="4454" y="962"/>
              <a:ext cx="25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Smart </a:t>
              </a:r>
              <a:endParaRPr lang="ko-KR" altLang="ko-KR" sz="1662">
                <a:effectLst>
                  <a:outerShdw blurRad="38100" dist="38100" dir="2700000" algn="tl">
                    <a:srgbClr val="C0C0C0"/>
                  </a:outerShdw>
                </a:effectLst>
              </a:endParaRPr>
            </a:p>
          </p:txBody>
        </p:sp>
        <p:sp>
          <p:nvSpPr>
            <p:cNvPr id="51" name="Rectangle 54"/>
            <p:cNvSpPr>
              <a:spLocks noChangeArrowheads="1"/>
            </p:cNvSpPr>
            <p:nvPr/>
          </p:nvSpPr>
          <p:spPr bwMode="auto">
            <a:xfrm>
              <a:off x="4420" y="1067"/>
              <a:ext cx="31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Services</a:t>
              </a:r>
              <a:endParaRPr lang="ko-KR" altLang="ko-KR" sz="1662">
                <a:effectLst>
                  <a:outerShdw blurRad="38100" dist="38100" dir="2700000" algn="tl">
                    <a:srgbClr val="C0C0C0"/>
                  </a:outerShdw>
                </a:effectLst>
              </a:endParaRPr>
            </a:p>
          </p:txBody>
        </p:sp>
        <p:sp>
          <p:nvSpPr>
            <p:cNvPr id="52" name="Rectangle 55"/>
            <p:cNvSpPr>
              <a:spLocks noChangeArrowheads="1"/>
            </p:cNvSpPr>
            <p:nvPr/>
          </p:nvSpPr>
          <p:spPr bwMode="auto">
            <a:xfrm>
              <a:off x="4448" y="1623"/>
              <a:ext cx="30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Service </a:t>
              </a:r>
              <a:endParaRPr lang="ko-KR" altLang="ko-KR" sz="1662">
                <a:effectLst>
                  <a:outerShdw blurRad="38100" dist="38100" dir="2700000" algn="tl">
                    <a:srgbClr val="C0C0C0"/>
                  </a:outerShdw>
                </a:effectLst>
              </a:endParaRPr>
            </a:p>
          </p:txBody>
        </p:sp>
        <p:sp>
          <p:nvSpPr>
            <p:cNvPr id="53" name="Rectangle 56"/>
            <p:cNvSpPr>
              <a:spLocks noChangeArrowheads="1"/>
            </p:cNvSpPr>
            <p:nvPr/>
          </p:nvSpPr>
          <p:spPr bwMode="auto">
            <a:xfrm>
              <a:off x="4343" y="1728"/>
              <a:ext cx="503"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dirty="0">
                  <a:solidFill>
                    <a:srgbClr val="000000"/>
                  </a:solidFill>
                </a:rPr>
                <a:t>Provisioning </a:t>
              </a:r>
              <a:endParaRPr lang="ko-KR" altLang="ko-KR" sz="1662" dirty="0">
                <a:effectLst>
                  <a:outerShdw blurRad="38100" dist="38100" dir="2700000" algn="tl">
                    <a:srgbClr val="C0C0C0"/>
                  </a:outerShdw>
                </a:effectLst>
              </a:endParaRPr>
            </a:p>
          </p:txBody>
        </p:sp>
        <p:sp>
          <p:nvSpPr>
            <p:cNvPr id="54" name="Rectangle 57"/>
            <p:cNvSpPr>
              <a:spLocks noChangeArrowheads="1"/>
            </p:cNvSpPr>
            <p:nvPr/>
          </p:nvSpPr>
          <p:spPr bwMode="auto">
            <a:xfrm>
              <a:off x="4548" y="1837"/>
              <a:ext cx="8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&amp; </a:t>
              </a:r>
              <a:endParaRPr lang="ko-KR" altLang="ko-KR" sz="1662">
                <a:effectLst>
                  <a:outerShdw blurRad="38100" dist="38100" dir="2700000" algn="tl">
                    <a:srgbClr val="C0C0C0"/>
                  </a:outerShdw>
                </a:effectLst>
              </a:endParaRPr>
            </a:p>
          </p:txBody>
        </p:sp>
        <p:sp>
          <p:nvSpPr>
            <p:cNvPr id="55" name="Rectangle 58"/>
            <p:cNvSpPr>
              <a:spLocks noChangeArrowheads="1"/>
            </p:cNvSpPr>
            <p:nvPr/>
          </p:nvSpPr>
          <p:spPr bwMode="auto">
            <a:xfrm>
              <a:off x="4334" y="1942"/>
              <a:ext cx="525"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a:solidFill>
                    <a:srgbClr val="000000"/>
                  </a:solidFill>
                </a:rPr>
                <a:t>Management</a:t>
              </a:r>
              <a:endParaRPr lang="ko-KR" altLang="ko-KR" sz="1662">
                <a:effectLst>
                  <a:outerShdw blurRad="38100" dist="38100" dir="2700000" algn="tl">
                    <a:srgbClr val="C0C0C0"/>
                  </a:outerShdw>
                </a:effectLst>
              </a:endParaRPr>
            </a:p>
          </p:txBody>
        </p:sp>
        <p:sp>
          <p:nvSpPr>
            <p:cNvPr id="56" name="Rectangle 59"/>
            <p:cNvSpPr>
              <a:spLocks noChangeArrowheads="1"/>
            </p:cNvSpPr>
            <p:nvPr/>
          </p:nvSpPr>
          <p:spPr bwMode="auto">
            <a:xfrm>
              <a:off x="4334" y="2128"/>
              <a:ext cx="567"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923">
                  <a:solidFill>
                    <a:srgbClr val="000000"/>
                  </a:solidFill>
                </a:rPr>
                <a:t>(Security, OAM, </a:t>
              </a:r>
              <a:endParaRPr lang="ko-KR" altLang="ko-KR" sz="1662">
                <a:effectLst>
                  <a:outerShdw blurRad="38100" dist="38100" dir="2700000" algn="tl">
                    <a:srgbClr val="C0C0C0"/>
                  </a:outerShdw>
                </a:effectLst>
              </a:endParaRPr>
            </a:p>
          </p:txBody>
        </p:sp>
        <p:sp>
          <p:nvSpPr>
            <p:cNvPr id="57" name="Rectangle 60"/>
            <p:cNvSpPr>
              <a:spLocks noChangeArrowheads="1"/>
            </p:cNvSpPr>
            <p:nvPr/>
          </p:nvSpPr>
          <p:spPr bwMode="auto">
            <a:xfrm>
              <a:off x="4310" y="2218"/>
              <a:ext cx="643"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923">
                  <a:solidFill>
                    <a:srgbClr val="000000"/>
                  </a:solidFill>
                </a:rPr>
                <a:t>Self Management)</a:t>
              </a:r>
              <a:endParaRPr lang="ko-KR" altLang="ko-KR" sz="1662">
                <a:effectLst>
                  <a:outerShdw blurRad="38100" dist="38100" dir="2700000" algn="tl">
                    <a:srgbClr val="C0C0C0"/>
                  </a:outerShdw>
                </a:effectLst>
              </a:endParaRPr>
            </a:p>
          </p:txBody>
        </p:sp>
        <p:sp>
          <p:nvSpPr>
            <p:cNvPr id="58" name="Freeform 61"/>
            <p:cNvSpPr>
              <a:spLocks noEditPoints="1"/>
            </p:cNvSpPr>
            <p:nvPr/>
          </p:nvSpPr>
          <p:spPr bwMode="auto">
            <a:xfrm>
              <a:off x="1097" y="2700"/>
              <a:ext cx="3892" cy="40"/>
            </a:xfrm>
            <a:custGeom>
              <a:avLst/>
              <a:gdLst>
                <a:gd name="T0" fmla="*/ 33 w 3892"/>
                <a:gd name="T1" fmla="*/ 35 h 40"/>
                <a:gd name="T2" fmla="*/ 100 w 3892"/>
                <a:gd name="T3" fmla="*/ 35 h 40"/>
                <a:gd name="T4" fmla="*/ 167 w 3892"/>
                <a:gd name="T5" fmla="*/ 34 h 40"/>
                <a:gd name="T6" fmla="*/ 234 w 3892"/>
                <a:gd name="T7" fmla="*/ 33 h 40"/>
                <a:gd name="T8" fmla="*/ 300 w 3892"/>
                <a:gd name="T9" fmla="*/ 33 h 40"/>
                <a:gd name="T10" fmla="*/ 367 w 3892"/>
                <a:gd name="T11" fmla="*/ 32 h 40"/>
                <a:gd name="T12" fmla="*/ 434 w 3892"/>
                <a:gd name="T13" fmla="*/ 32 h 40"/>
                <a:gd name="T14" fmla="*/ 501 w 3892"/>
                <a:gd name="T15" fmla="*/ 31 h 40"/>
                <a:gd name="T16" fmla="*/ 568 w 3892"/>
                <a:gd name="T17" fmla="*/ 31 h 40"/>
                <a:gd name="T18" fmla="*/ 634 w 3892"/>
                <a:gd name="T19" fmla="*/ 30 h 40"/>
                <a:gd name="T20" fmla="*/ 701 w 3892"/>
                <a:gd name="T21" fmla="*/ 29 h 40"/>
                <a:gd name="T22" fmla="*/ 768 w 3892"/>
                <a:gd name="T23" fmla="*/ 29 h 40"/>
                <a:gd name="T24" fmla="*/ 835 w 3892"/>
                <a:gd name="T25" fmla="*/ 28 h 40"/>
                <a:gd name="T26" fmla="*/ 902 w 3892"/>
                <a:gd name="T27" fmla="*/ 27 h 40"/>
                <a:gd name="T28" fmla="*/ 969 w 3892"/>
                <a:gd name="T29" fmla="*/ 27 h 40"/>
                <a:gd name="T30" fmla="*/ 1035 w 3892"/>
                <a:gd name="T31" fmla="*/ 26 h 40"/>
                <a:gd name="T32" fmla="*/ 1102 w 3892"/>
                <a:gd name="T33" fmla="*/ 25 h 40"/>
                <a:gd name="T34" fmla="*/ 1169 w 3892"/>
                <a:gd name="T35" fmla="*/ 25 h 40"/>
                <a:gd name="T36" fmla="*/ 1235 w 3892"/>
                <a:gd name="T37" fmla="*/ 24 h 40"/>
                <a:gd name="T38" fmla="*/ 1303 w 3892"/>
                <a:gd name="T39" fmla="*/ 24 h 40"/>
                <a:gd name="T40" fmla="*/ 1369 w 3892"/>
                <a:gd name="T41" fmla="*/ 23 h 40"/>
                <a:gd name="T42" fmla="*/ 1436 w 3892"/>
                <a:gd name="T43" fmla="*/ 22 h 40"/>
                <a:gd name="T44" fmla="*/ 1503 w 3892"/>
                <a:gd name="T45" fmla="*/ 22 h 40"/>
                <a:gd name="T46" fmla="*/ 1569 w 3892"/>
                <a:gd name="T47" fmla="*/ 21 h 40"/>
                <a:gd name="T48" fmla="*/ 1636 w 3892"/>
                <a:gd name="T49" fmla="*/ 21 h 40"/>
                <a:gd name="T50" fmla="*/ 1703 w 3892"/>
                <a:gd name="T51" fmla="*/ 20 h 40"/>
                <a:gd name="T52" fmla="*/ 1770 w 3892"/>
                <a:gd name="T53" fmla="*/ 19 h 40"/>
                <a:gd name="T54" fmla="*/ 1837 w 3892"/>
                <a:gd name="T55" fmla="*/ 19 h 40"/>
                <a:gd name="T56" fmla="*/ 1904 w 3892"/>
                <a:gd name="T57" fmla="*/ 18 h 40"/>
                <a:gd name="T58" fmla="*/ 1970 w 3892"/>
                <a:gd name="T59" fmla="*/ 17 h 40"/>
                <a:gd name="T60" fmla="*/ 2037 w 3892"/>
                <a:gd name="T61" fmla="*/ 17 h 40"/>
                <a:gd name="T62" fmla="*/ 2104 w 3892"/>
                <a:gd name="T63" fmla="*/ 16 h 40"/>
                <a:gd name="T64" fmla="*/ 2171 w 3892"/>
                <a:gd name="T65" fmla="*/ 16 h 40"/>
                <a:gd name="T66" fmla="*/ 2238 w 3892"/>
                <a:gd name="T67" fmla="*/ 15 h 40"/>
                <a:gd name="T68" fmla="*/ 2304 w 3892"/>
                <a:gd name="T69" fmla="*/ 14 h 40"/>
                <a:gd name="T70" fmla="*/ 2371 w 3892"/>
                <a:gd name="T71" fmla="*/ 14 h 40"/>
                <a:gd name="T72" fmla="*/ 2438 w 3892"/>
                <a:gd name="T73" fmla="*/ 13 h 40"/>
                <a:gd name="T74" fmla="*/ 2505 w 3892"/>
                <a:gd name="T75" fmla="*/ 13 h 40"/>
                <a:gd name="T76" fmla="*/ 2572 w 3892"/>
                <a:gd name="T77" fmla="*/ 12 h 40"/>
                <a:gd name="T78" fmla="*/ 2638 w 3892"/>
                <a:gd name="T79" fmla="*/ 11 h 40"/>
                <a:gd name="T80" fmla="*/ 2705 w 3892"/>
                <a:gd name="T81" fmla="*/ 11 h 40"/>
                <a:gd name="T82" fmla="*/ 2772 w 3892"/>
                <a:gd name="T83" fmla="*/ 10 h 40"/>
                <a:gd name="T84" fmla="*/ 2839 w 3892"/>
                <a:gd name="T85" fmla="*/ 9 h 40"/>
                <a:gd name="T86" fmla="*/ 2906 w 3892"/>
                <a:gd name="T87" fmla="*/ 9 h 40"/>
                <a:gd name="T88" fmla="*/ 2972 w 3892"/>
                <a:gd name="T89" fmla="*/ 8 h 40"/>
                <a:gd name="T90" fmla="*/ 3039 w 3892"/>
                <a:gd name="T91" fmla="*/ 8 h 40"/>
                <a:gd name="T92" fmla="*/ 3106 w 3892"/>
                <a:gd name="T93" fmla="*/ 7 h 40"/>
                <a:gd name="T94" fmla="*/ 3173 w 3892"/>
                <a:gd name="T95" fmla="*/ 6 h 40"/>
                <a:gd name="T96" fmla="*/ 3239 w 3892"/>
                <a:gd name="T97" fmla="*/ 6 h 40"/>
                <a:gd name="T98" fmla="*/ 3306 w 3892"/>
                <a:gd name="T99" fmla="*/ 5 h 40"/>
                <a:gd name="T100" fmla="*/ 3373 w 3892"/>
                <a:gd name="T101" fmla="*/ 5 h 40"/>
                <a:gd name="T102" fmla="*/ 3440 w 3892"/>
                <a:gd name="T103" fmla="*/ 4 h 40"/>
                <a:gd name="T104" fmla="*/ 3507 w 3892"/>
                <a:gd name="T105" fmla="*/ 3 h 40"/>
                <a:gd name="T106" fmla="*/ 3573 w 3892"/>
                <a:gd name="T107" fmla="*/ 3 h 40"/>
                <a:gd name="T108" fmla="*/ 3640 w 3892"/>
                <a:gd name="T109" fmla="*/ 2 h 40"/>
                <a:gd name="T110" fmla="*/ 3707 w 3892"/>
                <a:gd name="T111" fmla="*/ 1 h 40"/>
                <a:gd name="T112" fmla="*/ 3774 w 3892"/>
                <a:gd name="T113" fmla="*/ 1 h 40"/>
                <a:gd name="T114" fmla="*/ 3841 w 38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92" h="40">
                  <a:moveTo>
                    <a:pt x="0" y="36"/>
                  </a:moveTo>
                  <a:lnTo>
                    <a:pt x="19" y="36"/>
                  </a:lnTo>
                  <a:lnTo>
                    <a:pt x="19" y="40"/>
                  </a:lnTo>
                  <a:lnTo>
                    <a:pt x="0" y="40"/>
                  </a:lnTo>
                  <a:lnTo>
                    <a:pt x="0" y="36"/>
                  </a:lnTo>
                  <a:close/>
                  <a:moveTo>
                    <a:pt x="33" y="35"/>
                  </a:moveTo>
                  <a:lnTo>
                    <a:pt x="53" y="35"/>
                  </a:lnTo>
                  <a:lnTo>
                    <a:pt x="53" y="40"/>
                  </a:lnTo>
                  <a:lnTo>
                    <a:pt x="33" y="40"/>
                  </a:lnTo>
                  <a:lnTo>
                    <a:pt x="33" y="35"/>
                  </a:lnTo>
                  <a:close/>
                  <a:moveTo>
                    <a:pt x="67" y="35"/>
                  </a:moveTo>
                  <a:lnTo>
                    <a:pt x="86" y="35"/>
                  </a:lnTo>
                  <a:lnTo>
                    <a:pt x="86" y="40"/>
                  </a:lnTo>
                  <a:lnTo>
                    <a:pt x="67" y="40"/>
                  </a:lnTo>
                  <a:lnTo>
                    <a:pt x="67" y="35"/>
                  </a:lnTo>
                  <a:close/>
                  <a:moveTo>
                    <a:pt x="100" y="35"/>
                  </a:moveTo>
                  <a:lnTo>
                    <a:pt x="119" y="35"/>
                  </a:lnTo>
                  <a:lnTo>
                    <a:pt x="119" y="39"/>
                  </a:lnTo>
                  <a:lnTo>
                    <a:pt x="100" y="39"/>
                  </a:lnTo>
                  <a:lnTo>
                    <a:pt x="100" y="35"/>
                  </a:lnTo>
                  <a:close/>
                  <a:moveTo>
                    <a:pt x="134" y="34"/>
                  </a:moveTo>
                  <a:lnTo>
                    <a:pt x="153" y="34"/>
                  </a:lnTo>
                  <a:lnTo>
                    <a:pt x="153" y="39"/>
                  </a:lnTo>
                  <a:lnTo>
                    <a:pt x="134" y="39"/>
                  </a:lnTo>
                  <a:lnTo>
                    <a:pt x="134" y="34"/>
                  </a:lnTo>
                  <a:close/>
                  <a:moveTo>
                    <a:pt x="167" y="34"/>
                  </a:moveTo>
                  <a:lnTo>
                    <a:pt x="186" y="34"/>
                  </a:lnTo>
                  <a:lnTo>
                    <a:pt x="186" y="39"/>
                  </a:lnTo>
                  <a:lnTo>
                    <a:pt x="167" y="39"/>
                  </a:lnTo>
                  <a:lnTo>
                    <a:pt x="167" y="34"/>
                  </a:lnTo>
                  <a:close/>
                  <a:moveTo>
                    <a:pt x="200" y="34"/>
                  </a:moveTo>
                  <a:lnTo>
                    <a:pt x="219" y="34"/>
                  </a:lnTo>
                  <a:lnTo>
                    <a:pt x="219" y="39"/>
                  </a:lnTo>
                  <a:lnTo>
                    <a:pt x="200" y="39"/>
                  </a:lnTo>
                  <a:lnTo>
                    <a:pt x="200" y="34"/>
                  </a:lnTo>
                  <a:close/>
                  <a:moveTo>
                    <a:pt x="234" y="33"/>
                  </a:moveTo>
                  <a:lnTo>
                    <a:pt x="253" y="33"/>
                  </a:lnTo>
                  <a:lnTo>
                    <a:pt x="253" y="38"/>
                  </a:lnTo>
                  <a:lnTo>
                    <a:pt x="234" y="38"/>
                  </a:lnTo>
                  <a:lnTo>
                    <a:pt x="234" y="33"/>
                  </a:lnTo>
                  <a:close/>
                  <a:moveTo>
                    <a:pt x="267" y="33"/>
                  </a:moveTo>
                  <a:lnTo>
                    <a:pt x="286" y="33"/>
                  </a:lnTo>
                  <a:lnTo>
                    <a:pt x="286" y="38"/>
                  </a:lnTo>
                  <a:lnTo>
                    <a:pt x="267" y="38"/>
                  </a:lnTo>
                  <a:lnTo>
                    <a:pt x="267" y="33"/>
                  </a:lnTo>
                  <a:close/>
                  <a:moveTo>
                    <a:pt x="300" y="33"/>
                  </a:moveTo>
                  <a:lnTo>
                    <a:pt x="319" y="33"/>
                  </a:lnTo>
                  <a:lnTo>
                    <a:pt x="320" y="37"/>
                  </a:lnTo>
                  <a:lnTo>
                    <a:pt x="301" y="38"/>
                  </a:lnTo>
                  <a:lnTo>
                    <a:pt x="300" y="33"/>
                  </a:lnTo>
                  <a:close/>
                  <a:moveTo>
                    <a:pt x="334" y="33"/>
                  </a:moveTo>
                  <a:lnTo>
                    <a:pt x="353" y="32"/>
                  </a:lnTo>
                  <a:lnTo>
                    <a:pt x="353" y="37"/>
                  </a:lnTo>
                  <a:lnTo>
                    <a:pt x="334" y="37"/>
                  </a:lnTo>
                  <a:lnTo>
                    <a:pt x="334" y="33"/>
                  </a:lnTo>
                  <a:close/>
                  <a:moveTo>
                    <a:pt x="367" y="32"/>
                  </a:moveTo>
                  <a:lnTo>
                    <a:pt x="386" y="32"/>
                  </a:lnTo>
                  <a:lnTo>
                    <a:pt x="386" y="37"/>
                  </a:lnTo>
                  <a:lnTo>
                    <a:pt x="367" y="37"/>
                  </a:lnTo>
                  <a:lnTo>
                    <a:pt x="367" y="32"/>
                  </a:lnTo>
                  <a:close/>
                  <a:moveTo>
                    <a:pt x="401" y="32"/>
                  </a:moveTo>
                  <a:lnTo>
                    <a:pt x="420" y="32"/>
                  </a:lnTo>
                  <a:lnTo>
                    <a:pt x="420" y="36"/>
                  </a:lnTo>
                  <a:lnTo>
                    <a:pt x="401" y="37"/>
                  </a:lnTo>
                  <a:lnTo>
                    <a:pt x="401" y="32"/>
                  </a:lnTo>
                  <a:close/>
                  <a:moveTo>
                    <a:pt x="434" y="32"/>
                  </a:moveTo>
                  <a:lnTo>
                    <a:pt x="453" y="31"/>
                  </a:lnTo>
                  <a:lnTo>
                    <a:pt x="453" y="36"/>
                  </a:lnTo>
                  <a:lnTo>
                    <a:pt x="434" y="36"/>
                  </a:lnTo>
                  <a:lnTo>
                    <a:pt x="434" y="32"/>
                  </a:lnTo>
                  <a:close/>
                  <a:moveTo>
                    <a:pt x="468" y="31"/>
                  </a:moveTo>
                  <a:lnTo>
                    <a:pt x="487" y="31"/>
                  </a:lnTo>
                  <a:lnTo>
                    <a:pt x="487" y="36"/>
                  </a:lnTo>
                  <a:lnTo>
                    <a:pt x="468" y="36"/>
                  </a:lnTo>
                  <a:lnTo>
                    <a:pt x="468" y="31"/>
                  </a:lnTo>
                  <a:close/>
                  <a:moveTo>
                    <a:pt x="501" y="31"/>
                  </a:moveTo>
                  <a:lnTo>
                    <a:pt x="520" y="31"/>
                  </a:lnTo>
                  <a:lnTo>
                    <a:pt x="520" y="36"/>
                  </a:lnTo>
                  <a:lnTo>
                    <a:pt x="501" y="36"/>
                  </a:lnTo>
                  <a:lnTo>
                    <a:pt x="501" y="31"/>
                  </a:lnTo>
                  <a:close/>
                  <a:moveTo>
                    <a:pt x="534" y="31"/>
                  </a:moveTo>
                  <a:lnTo>
                    <a:pt x="553" y="31"/>
                  </a:lnTo>
                  <a:lnTo>
                    <a:pt x="553" y="35"/>
                  </a:lnTo>
                  <a:lnTo>
                    <a:pt x="534" y="36"/>
                  </a:lnTo>
                  <a:lnTo>
                    <a:pt x="534" y="31"/>
                  </a:lnTo>
                  <a:close/>
                  <a:moveTo>
                    <a:pt x="568" y="31"/>
                  </a:moveTo>
                  <a:lnTo>
                    <a:pt x="587" y="30"/>
                  </a:lnTo>
                  <a:lnTo>
                    <a:pt x="587" y="35"/>
                  </a:lnTo>
                  <a:lnTo>
                    <a:pt x="568" y="35"/>
                  </a:lnTo>
                  <a:lnTo>
                    <a:pt x="568" y="31"/>
                  </a:lnTo>
                  <a:close/>
                  <a:moveTo>
                    <a:pt x="601" y="30"/>
                  </a:moveTo>
                  <a:lnTo>
                    <a:pt x="620" y="30"/>
                  </a:lnTo>
                  <a:lnTo>
                    <a:pt x="620" y="35"/>
                  </a:lnTo>
                  <a:lnTo>
                    <a:pt x="601" y="35"/>
                  </a:lnTo>
                  <a:lnTo>
                    <a:pt x="601" y="30"/>
                  </a:lnTo>
                  <a:close/>
                  <a:moveTo>
                    <a:pt x="634" y="30"/>
                  </a:moveTo>
                  <a:lnTo>
                    <a:pt x="653" y="30"/>
                  </a:lnTo>
                  <a:lnTo>
                    <a:pt x="654" y="34"/>
                  </a:lnTo>
                  <a:lnTo>
                    <a:pt x="635" y="35"/>
                  </a:lnTo>
                  <a:lnTo>
                    <a:pt x="634" y="30"/>
                  </a:lnTo>
                  <a:close/>
                  <a:moveTo>
                    <a:pt x="668" y="30"/>
                  </a:moveTo>
                  <a:lnTo>
                    <a:pt x="687" y="29"/>
                  </a:lnTo>
                  <a:lnTo>
                    <a:pt x="687" y="34"/>
                  </a:lnTo>
                  <a:lnTo>
                    <a:pt x="668" y="34"/>
                  </a:lnTo>
                  <a:lnTo>
                    <a:pt x="668" y="30"/>
                  </a:lnTo>
                  <a:close/>
                  <a:moveTo>
                    <a:pt x="701" y="29"/>
                  </a:moveTo>
                  <a:lnTo>
                    <a:pt x="720" y="29"/>
                  </a:lnTo>
                  <a:lnTo>
                    <a:pt x="720" y="34"/>
                  </a:lnTo>
                  <a:lnTo>
                    <a:pt x="701" y="34"/>
                  </a:lnTo>
                  <a:lnTo>
                    <a:pt x="701" y="29"/>
                  </a:lnTo>
                  <a:close/>
                  <a:moveTo>
                    <a:pt x="735" y="29"/>
                  </a:moveTo>
                  <a:lnTo>
                    <a:pt x="754" y="29"/>
                  </a:lnTo>
                  <a:lnTo>
                    <a:pt x="754" y="33"/>
                  </a:lnTo>
                  <a:lnTo>
                    <a:pt x="735" y="34"/>
                  </a:lnTo>
                  <a:lnTo>
                    <a:pt x="735" y="29"/>
                  </a:lnTo>
                  <a:close/>
                  <a:moveTo>
                    <a:pt x="768" y="29"/>
                  </a:moveTo>
                  <a:lnTo>
                    <a:pt x="787" y="28"/>
                  </a:lnTo>
                  <a:lnTo>
                    <a:pt x="787" y="33"/>
                  </a:lnTo>
                  <a:lnTo>
                    <a:pt x="768" y="33"/>
                  </a:lnTo>
                  <a:lnTo>
                    <a:pt x="768" y="29"/>
                  </a:lnTo>
                  <a:close/>
                  <a:moveTo>
                    <a:pt x="801" y="28"/>
                  </a:moveTo>
                  <a:lnTo>
                    <a:pt x="821" y="28"/>
                  </a:lnTo>
                  <a:lnTo>
                    <a:pt x="821" y="33"/>
                  </a:lnTo>
                  <a:lnTo>
                    <a:pt x="801" y="33"/>
                  </a:lnTo>
                  <a:lnTo>
                    <a:pt x="801" y="28"/>
                  </a:lnTo>
                  <a:close/>
                  <a:moveTo>
                    <a:pt x="835" y="28"/>
                  </a:moveTo>
                  <a:lnTo>
                    <a:pt x="854" y="28"/>
                  </a:lnTo>
                  <a:lnTo>
                    <a:pt x="854" y="33"/>
                  </a:lnTo>
                  <a:lnTo>
                    <a:pt x="835" y="33"/>
                  </a:lnTo>
                  <a:lnTo>
                    <a:pt x="835" y="28"/>
                  </a:lnTo>
                  <a:close/>
                  <a:moveTo>
                    <a:pt x="868" y="28"/>
                  </a:moveTo>
                  <a:lnTo>
                    <a:pt x="887" y="28"/>
                  </a:lnTo>
                  <a:lnTo>
                    <a:pt x="887" y="32"/>
                  </a:lnTo>
                  <a:lnTo>
                    <a:pt x="868" y="32"/>
                  </a:lnTo>
                  <a:lnTo>
                    <a:pt x="868" y="28"/>
                  </a:lnTo>
                  <a:close/>
                  <a:moveTo>
                    <a:pt x="902" y="27"/>
                  </a:moveTo>
                  <a:lnTo>
                    <a:pt x="921" y="27"/>
                  </a:lnTo>
                  <a:lnTo>
                    <a:pt x="921" y="32"/>
                  </a:lnTo>
                  <a:lnTo>
                    <a:pt x="902" y="32"/>
                  </a:lnTo>
                  <a:lnTo>
                    <a:pt x="902" y="27"/>
                  </a:lnTo>
                  <a:close/>
                  <a:moveTo>
                    <a:pt x="935" y="27"/>
                  </a:moveTo>
                  <a:lnTo>
                    <a:pt x="954" y="27"/>
                  </a:lnTo>
                  <a:lnTo>
                    <a:pt x="954" y="32"/>
                  </a:lnTo>
                  <a:lnTo>
                    <a:pt x="935" y="32"/>
                  </a:lnTo>
                  <a:lnTo>
                    <a:pt x="935" y="27"/>
                  </a:lnTo>
                  <a:close/>
                  <a:moveTo>
                    <a:pt x="969" y="27"/>
                  </a:moveTo>
                  <a:lnTo>
                    <a:pt x="988" y="27"/>
                  </a:lnTo>
                  <a:lnTo>
                    <a:pt x="988" y="31"/>
                  </a:lnTo>
                  <a:lnTo>
                    <a:pt x="969" y="31"/>
                  </a:lnTo>
                  <a:lnTo>
                    <a:pt x="969" y="27"/>
                  </a:lnTo>
                  <a:close/>
                  <a:moveTo>
                    <a:pt x="1002" y="26"/>
                  </a:moveTo>
                  <a:lnTo>
                    <a:pt x="1021" y="26"/>
                  </a:lnTo>
                  <a:lnTo>
                    <a:pt x="1021" y="31"/>
                  </a:lnTo>
                  <a:lnTo>
                    <a:pt x="1002" y="31"/>
                  </a:lnTo>
                  <a:lnTo>
                    <a:pt x="1002" y="26"/>
                  </a:lnTo>
                  <a:close/>
                  <a:moveTo>
                    <a:pt x="1035" y="26"/>
                  </a:moveTo>
                  <a:lnTo>
                    <a:pt x="1054" y="26"/>
                  </a:lnTo>
                  <a:lnTo>
                    <a:pt x="1054" y="31"/>
                  </a:lnTo>
                  <a:lnTo>
                    <a:pt x="1035" y="31"/>
                  </a:lnTo>
                  <a:lnTo>
                    <a:pt x="1035" y="26"/>
                  </a:lnTo>
                  <a:close/>
                  <a:moveTo>
                    <a:pt x="1069" y="26"/>
                  </a:moveTo>
                  <a:lnTo>
                    <a:pt x="1088" y="26"/>
                  </a:lnTo>
                  <a:lnTo>
                    <a:pt x="1088" y="31"/>
                  </a:lnTo>
                  <a:lnTo>
                    <a:pt x="1069" y="31"/>
                  </a:lnTo>
                  <a:lnTo>
                    <a:pt x="1069" y="26"/>
                  </a:lnTo>
                  <a:close/>
                  <a:moveTo>
                    <a:pt x="1102" y="25"/>
                  </a:moveTo>
                  <a:lnTo>
                    <a:pt x="1121" y="25"/>
                  </a:lnTo>
                  <a:lnTo>
                    <a:pt x="1121" y="30"/>
                  </a:lnTo>
                  <a:lnTo>
                    <a:pt x="1102" y="30"/>
                  </a:lnTo>
                  <a:lnTo>
                    <a:pt x="1102" y="25"/>
                  </a:lnTo>
                  <a:close/>
                  <a:moveTo>
                    <a:pt x="1135" y="25"/>
                  </a:moveTo>
                  <a:lnTo>
                    <a:pt x="1154" y="25"/>
                  </a:lnTo>
                  <a:lnTo>
                    <a:pt x="1154" y="30"/>
                  </a:lnTo>
                  <a:lnTo>
                    <a:pt x="1135" y="30"/>
                  </a:lnTo>
                  <a:lnTo>
                    <a:pt x="1135" y="25"/>
                  </a:lnTo>
                  <a:close/>
                  <a:moveTo>
                    <a:pt x="1169" y="25"/>
                  </a:moveTo>
                  <a:lnTo>
                    <a:pt x="1188" y="25"/>
                  </a:lnTo>
                  <a:lnTo>
                    <a:pt x="1188" y="29"/>
                  </a:lnTo>
                  <a:lnTo>
                    <a:pt x="1169" y="30"/>
                  </a:lnTo>
                  <a:lnTo>
                    <a:pt x="1169" y="25"/>
                  </a:lnTo>
                  <a:close/>
                  <a:moveTo>
                    <a:pt x="1202" y="25"/>
                  </a:moveTo>
                  <a:lnTo>
                    <a:pt x="1221" y="24"/>
                  </a:lnTo>
                  <a:lnTo>
                    <a:pt x="1221" y="29"/>
                  </a:lnTo>
                  <a:lnTo>
                    <a:pt x="1202" y="29"/>
                  </a:lnTo>
                  <a:lnTo>
                    <a:pt x="1202" y="25"/>
                  </a:lnTo>
                  <a:close/>
                  <a:moveTo>
                    <a:pt x="1235" y="24"/>
                  </a:moveTo>
                  <a:lnTo>
                    <a:pt x="1255" y="24"/>
                  </a:lnTo>
                  <a:lnTo>
                    <a:pt x="1255" y="29"/>
                  </a:lnTo>
                  <a:lnTo>
                    <a:pt x="1236" y="29"/>
                  </a:lnTo>
                  <a:lnTo>
                    <a:pt x="1235" y="24"/>
                  </a:lnTo>
                  <a:close/>
                  <a:moveTo>
                    <a:pt x="1269" y="24"/>
                  </a:moveTo>
                  <a:lnTo>
                    <a:pt x="1288" y="24"/>
                  </a:lnTo>
                  <a:lnTo>
                    <a:pt x="1288" y="28"/>
                  </a:lnTo>
                  <a:lnTo>
                    <a:pt x="1269" y="29"/>
                  </a:lnTo>
                  <a:lnTo>
                    <a:pt x="1269" y="24"/>
                  </a:lnTo>
                  <a:close/>
                  <a:moveTo>
                    <a:pt x="1303" y="24"/>
                  </a:moveTo>
                  <a:lnTo>
                    <a:pt x="1322" y="23"/>
                  </a:lnTo>
                  <a:lnTo>
                    <a:pt x="1322" y="28"/>
                  </a:lnTo>
                  <a:lnTo>
                    <a:pt x="1303" y="28"/>
                  </a:lnTo>
                  <a:lnTo>
                    <a:pt x="1303" y="24"/>
                  </a:lnTo>
                  <a:close/>
                  <a:moveTo>
                    <a:pt x="1336" y="23"/>
                  </a:moveTo>
                  <a:lnTo>
                    <a:pt x="1355" y="23"/>
                  </a:lnTo>
                  <a:lnTo>
                    <a:pt x="1355" y="28"/>
                  </a:lnTo>
                  <a:lnTo>
                    <a:pt x="1336" y="28"/>
                  </a:lnTo>
                  <a:lnTo>
                    <a:pt x="1336" y="23"/>
                  </a:lnTo>
                  <a:close/>
                  <a:moveTo>
                    <a:pt x="1369" y="23"/>
                  </a:moveTo>
                  <a:lnTo>
                    <a:pt x="1388" y="23"/>
                  </a:lnTo>
                  <a:lnTo>
                    <a:pt x="1388" y="28"/>
                  </a:lnTo>
                  <a:lnTo>
                    <a:pt x="1369" y="28"/>
                  </a:lnTo>
                  <a:lnTo>
                    <a:pt x="1369" y="23"/>
                  </a:lnTo>
                  <a:close/>
                  <a:moveTo>
                    <a:pt x="1403" y="23"/>
                  </a:moveTo>
                  <a:lnTo>
                    <a:pt x="1422" y="22"/>
                  </a:lnTo>
                  <a:lnTo>
                    <a:pt x="1422" y="27"/>
                  </a:lnTo>
                  <a:lnTo>
                    <a:pt x="1403" y="28"/>
                  </a:lnTo>
                  <a:lnTo>
                    <a:pt x="1403" y="23"/>
                  </a:lnTo>
                  <a:close/>
                  <a:moveTo>
                    <a:pt x="1436" y="22"/>
                  </a:moveTo>
                  <a:lnTo>
                    <a:pt x="1455" y="22"/>
                  </a:lnTo>
                  <a:lnTo>
                    <a:pt x="1455" y="27"/>
                  </a:lnTo>
                  <a:lnTo>
                    <a:pt x="1436" y="27"/>
                  </a:lnTo>
                  <a:lnTo>
                    <a:pt x="1436" y="22"/>
                  </a:lnTo>
                  <a:close/>
                  <a:moveTo>
                    <a:pt x="1469" y="22"/>
                  </a:moveTo>
                  <a:lnTo>
                    <a:pt x="1488" y="22"/>
                  </a:lnTo>
                  <a:lnTo>
                    <a:pt x="1488" y="27"/>
                  </a:lnTo>
                  <a:lnTo>
                    <a:pt x="1469" y="27"/>
                  </a:lnTo>
                  <a:lnTo>
                    <a:pt x="1469" y="22"/>
                  </a:lnTo>
                  <a:close/>
                  <a:moveTo>
                    <a:pt x="1503" y="22"/>
                  </a:moveTo>
                  <a:lnTo>
                    <a:pt x="1522" y="22"/>
                  </a:lnTo>
                  <a:lnTo>
                    <a:pt x="1522" y="26"/>
                  </a:lnTo>
                  <a:lnTo>
                    <a:pt x="1503" y="27"/>
                  </a:lnTo>
                  <a:lnTo>
                    <a:pt x="1503" y="22"/>
                  </a:lnTo>
                  <a:close/>
                  <a:moveTo>
                    <a:pt x="1536" y="22"/>
                  </a:moveTo>
                  <a:lnTo>
                    <a:pt x="1555" y="21"/>
                  </a:lnTo>
                  <a:lnTo>
                    <a:pt x="1555" y="26"/>
                  </a:lnTo>
                  <a:lnTo>
                    <a:pt x="1536" y="26"/>
                  </a:lnTo>
                  <a:lnTo>
                    <a:pt x="1536" y="22"/>
                  </a:lnTo>
                  <a:close/>
                  <a:moveTo>
                    <a:pt x="1569" y="21"/>
                  </a:moveTo>
                  <a:lnTo>
                    <a:pt x="1589" y="21"/>
                  </a:lnTo>
                  <a:lnTo>
                    <a:pt x="1589" y="26"/>
                  </a:lnTo>
                  <a:lnTo>
                    <a:pt x="1570" y="26"/>
                  </a:lnTo>
                  <a:lnTo>
                    <a:pt x="1569" y="21"/>
                  </a:lnTo>
                  <a:close/>
                  <a:moveTo>
                    <a:pt x="1603" y="21"/>
                  </a:moveTo>
                  <a:lnTo>
                    <a:pt x="1622" y="21"/>
                  </a:lnTo>
                  <a:lnTo>
                    <a:pt x="1622" y="25"/>
                  </a:lnTo>
                  <a:lnTo>
                    <a:pt x="1603" y="26"/>
                  </a:lnTo>
                  <a:lnTo>
                    <a:pt x="1603" y="21"/>
                  </a:lnTo>
                  <a:close/>
                  <a:moveTo>
                    <a:pt x="1636" y="21"/>
                  </a:moveTo>
                  <a:lnTo>
                    <a:pt x="1656" y="20"/>
                  </a:lnTo>
                  <a:lnTo>
                    <a:pt x="1656" y="25"/>
                  </a:lnTo>
                  <a:lnTo>
                    <a:pt x="1636" y="25"/>
                  </a:lnTo>
                  <a:lnTo>
                    <a:pt x="1636" y="21"/>
                  </a:lnTo>
                  <a:close/>
                  <a:moveTo>
                    <a:pt x="1670" y="20"/>
                  </a:moveTo>
                  <a:lnTo>
                    <a:pt x="1689" y="20"/>
                  </a:lnTo>
                  <a:lnTo>
                    <a:pt x="1689" y="25"/>
                  </a:lnTo>
                  <a:lnTo>
                    <a:pt x="1670" y="25"/>
                  </a:lnTo>
                  <a:lnTo>
                    <a:pt x="1670" y="20"/>
                  </a:lnTo>
                  <a:close/>
                  <a:moveTo>
                    <a:pt x="1703" y="20"/>
                  </a:moveTo>
                  <a:lnTo>
                    <a:pt x="1722" y="20"/>
                  </a:lnTo>
                  <a:lnTo>
                    <a:pt x="1722" y="25"/>
                  </a:lnTo>
                  <a:lnTo>
                    <a:pt x="1703" y="25"/>
                  </a:lnTo>
                  <a:lnTo>
                    <a:pt x="1703" y="20"/>
                  </a:lnTo>
                  <a:close/>
                  <a:moveTo>
                    <a:pt x="1737" y="19"/>
                  </a:moveTo>
                  <a:lnTo>
                    <a:pt x="1756" y="19"/>
                  </a:lnTo>
                  <a:lnTo>
                    <a:pt x="1756" y="24"/>
                  </a:lnTo>
                  <a:lnTo>
                    <a:pt x="1737" y="24"/>
                  </a:lnTo>
                  <a:lnTo>
                    <a:pt x="1737" y="19"/>
                  </a:lnTo>
                  <a:close/>
                  <a:moveTo>
                    <a:pt x="1770" y="19"/>
                  </a:moveTo>
                  <a:lnTo>
                    <a:pt x="1789" y="19"/>
                  </a:lnTo>
                  <a:lnTo>
                    <a:pt x="1789" y="24"/>
                  </a:lnTo>
                  <a:lnTo>
                    <a:pt x="1770" y="24"/>
                  </a:lnTo>
                  <a:lnTo>
                    <a:pt x="1770" y="19"/>
                  </a:lnTo>
                  <a:close/>
                  <a:moveTo>
                    <a:pt x="1803" y="19"/>
                  </a:moveTo>
                  <a:lnTo>
                    <a:pt x="1822" y="19"/>
                  </a:lnTo>
                  <a:lnTo>
                    <a:pt x="1822" y="24"/>
                  </a:lnTo>
                  <a:lnTo>
                    <a:pt x="1803" y="24"/>
                  </a:lnTo>
                  <a:lnTo>
                    <a:pt x="1803" y="19"/>
                  </a:lnTo>
                  <a:close/>
                  <a:moveTo>
                    <a:pt x="1837" y="19"/>
                  </a:moveTo>
                  <a:lnTo>
                    <a:pt x="1856" y="19"/>
                  </a:lnTo>
                  <a:lnTo>
                    <a:pt x="1856" y="23"/>
                  </a:lnTo>
                  <a:lnTo>
                    <a:pt x="1837" y="23"/>
                  </a:lnTo>
                  <a:lnTo>
                    <a:pt x="1837" y="19"/>
                  </a:lnTo>
                  <a:close/>
                  <a:moveTo>
                    <a:pt x="1870" y="18"/>
                  </a:moveTo>
                  <a:lnTo>
                    <a:pt x="1889" y="18"/>
                  </a:lnTo>
                  <a:lnTo>
                    <a:pt x="1889" y="23"/>
                  </a:lnTo>
                  <a:lnTo>
                    <a:pt x="1870" y="23"/>
                  </a:lnTo>
                  <a:lnTo>
                    <a:pt x="1870" y="18"/>
                  </a:lnTo>
                  <a:close/>
                  <a:moveTo>
                    <a:pt x="1904" y="18"/>
                  </a:moveTo>
                  <a:lnTo>
                    <a:pt x="1923" y="18"/>
                  </a:lnTo>
                  <a:lnTo>
                    <a:pt x="1923" y="23"/>
                  </a:lnTo>
                  <a:lnTo>
                    <a:pt x="1904" y="23"/>
                  </a:lnTo>
                  <a:lnTo>
                    <a:pt x="1904" y="18"/>
                  </a:lnTo>
                  <a:close/>
                  <a:moveTo>
                    <a:pt x="1937" y="18"/>
                  </a:moveTo>
                  <a:lnTo>
                    <a:pt x="1956" y="18"/>
                  </a:lnTo>
                  <a:lnTo>
                    <a:pt x="1956" y="22"/>
                  </a:lnTo>
                  <a:lnTo>
                    <a:pt x="1937" y="22"/>
                  </a:lnTo>
                  <a:lnTo>
                    <a:pt x="1937" y="18"/>
                  </a:lnTo>
                  <a:close/>
                  <a:moveTo>
                    <a:pt x="1970" y="17"/>
                  </a:moveTo>
                  <a:lnTo>
                    <a:pt x="1989" y="17"/>
                  </a:lnTo>
                  <a:lnTo>
                    <a:pt x="1989" y="22"/>
                  </a:lnTo>
                  <a:lnTo>
                    <a:pt x="1970" y="22"/>
                  </a:lnTo>
                  <a:lnTo>
                    <a:pt x="1970" y="17"/>
                  </a:lnTo>
                  <a:close/>
                  <a:moveTo>
                    <a:pt x="2004" y="17"/>
                  </a:moveTo>
                  <a:lnTo>
                    <a:pt x="2023" y="17"/>
                  </a:lnTo>
                  <a:lnTo>
                    <a:pt x="2023" y="22"/>
                  </a:lnTo>
                  <a:lnTo>
                    <a:pt x="2004" y="22"/>
                  </a:lnTo>
                  <a:lnTo>
                    <a:pt x="2004" y="17"/>
                  </a:lnTo>
                  <a:close/>
                  <a:moveTo>
                    <a:pt x="2037" y="17"/>
                  </a:moveTo>
                  <a:lnTo>
                    <a:pt x="2056" y="17"/>
                  </a:lnTo>
                  <a:lnTo>
                    <a:pt x="2056" y="21"/>
                  </a:lnTo>
                  <a:lnTo>
                    <a:pt x="2037" y="22"/>
                  </a:lnTo>
                  <a:lnTo>
                    <a:pt x="2037" y="17"/>
                  </a:lnTo>
                  <a:close/>
                  <a:moveTo>
                    <a:pt x="2071" y="17"/>
                  </a:moveTo>
                  <a:lnTo>
                    <a:pt x="2090" y="16"/>
                  </a:lnTo>
                  <a:lnTo>
                    <a:pt x="2090" y="21"/>
                  </a:lnTo>
                  <a:lnTo>
                    <a:pt x="2071" y="21"/>
                  </a:lnTo>
                  <a:lnTo>
                    <a:pt x="2071" y="17"/>
                  </a:lnTo>
                  <a:close/>
                  <a:moveTo>
                    <a:pt x="2104" y="16"/>
                  </a:moveTo>
                  <a:lnTo>
                    <a:pt x="2123" y="16"/>
                  </a:lnTo>
                  <a:lnTo>
                    <a:pt x="2123" y="21"/>
                  </a:lnTo>
                  <a:lnTo>
                    <a:pt x="2104" y="21"/>
                  </a:lnTo>
                  <a:lnTo>
                    <a:pt x="2104" y="16"/>
                  </a:lnTo>
                  <a:close/>
                  <a:moveTo>
                    <a:pt x="2137" y="16"/>
                  </a:moveTo>
                  <a:lnTo>
                    <a:pt x="2156" y="16"/>
                  </a:lnTo>
                  <a:lnTo>
                    <a:pt x="2156" y="20"/>
                  </a:lnTo>
                  <a:lnTo>
                    <a:pt x="2137" y="21"/>
                  </a:lnTo>
                  <a:lnTo>
                    <a:pt x="2137" y="16"/>
                  </a:lnTo>
                  <a:close/>
                  <a:moveTo>
                    <a:pt x="2171" y="16"/>
                  </a:moveTo>
                  <a:lnTo>
                    <a:pt x="2190" y="15"/>
                  </a:lnTo>
                  <a:lnTo>
                    <a:pt x="2190" y="20"/>
                  </a:lnTo>
                  <a:lnTo>
                    <a:pt x="2171" y="20"/>
                  </a:lnTo>
                  <a:lnTo>
                    <a:pt x="2171" y="16"/>
                  </a:lnTo>
                  <a:close/>
                  <a:moveTo>
                    <a:pt x="2204" y="15"/>
                  </a:moveTo>
                  <a:lnTo>
                    <a:pt x="2223" y="15"/>
                  </a:lnTo>
                  <a:lnTo>
                    <a:pt x="2223" y="20"/>
                  </a:lnTo>
                  <a:lnTo>
                    <a:pt x="2204" y="20"/>
                  </a:lnTo>
                  <a:lnTo>
                    <a:pt x="2204" y="15"/>
                  </a:lnTo>
                  <a:close/>
                  <a:moveTo>
                    <a:pt x="2238" y="15"/>
                  </a:moveTo>
                  <a:lnTo>
                    <a:pt x="2257" y="15"/>
                  </a:lnTo>
                  <a:lnTo>
                    <a:pt x="2257" y="19"/>
                  </a:lnTo>
                  <a:lnTo>
                    <a:pt x="2238" y="20"/>
                  </a:lnTo>
                  <a:lnTo>
                    <a:pt x="2238" y="15"/>
                  </a:lnTo>
                  <a:close/>
                  <a:moveTo>
                    <a:pt x="2271" y="15"/>
                  </a:moveTo>
                  <a:lnTo>
                    <a:pt x="2290" y="14"/>
                  </a:lnTo>
                  <a:lnTo>
                    <a:pt x="2290" y="19"/>
                  </a:lnTo>
                  <a:lnTo>
                    <a:pt x="2271" y="19"/>
                  </a:lnTo>
                  <a:lnTo>
                    <a:pt x="2271" y="15"/>
                  </a:lnTo>
                  <a:close/>
                  <a:moveTo>
                    <a:pt x="2304" y="14"/>
                  </a:moveTo>
                  <a:lnTo>
                    <a:pt x="2323" y="14"/>
                  </a:lnTo>
                  <a:lnTo>
                    <a:pt x="2323" y="19"/>
                  </a:lnTo>
                  <a:lnTo>
                    <a:pt x="2304" y="19"/>
                  </a:lnTo>
                  <a:lnTo>
                    <a:pt x="2304" y="14"/>
                  </a:lnTo>
                  <a:close/>
                  <a:moveTo>
                    <a:pt x="2338" y="14"/>
                  </a:moveTo>
                  <a:lnTo>
                    <a:pt x="2357" y="14"/>
                  </a:lnTo>
                  <a:lnTo>
                    <a:pt x="2357" y="19"/>
                  </a:lnTo>
                  <a:lnTo>
                    <a:pt x="2338" y="19"/>
                  </a:lnTo>
                  <a:lnTo>
                    <a:pt x="2338" y="14"/>
                  </a:lnTo>
                  <a:close/>
                  <a:moveTo>
                    <a:pt x="2371" y="14"/>
                  </a:moveTo>
                  <a:lnTo>
                    <a:pt x="2390" y="14"/>
                  </a:lnTo>
                  <a:lnTo>
                    <a:pt x="2390" y="18"/>
                  </a:lnTo>
                  <a:lnTo>
                    <a:pt x="2371" y="19"/>
                  </a:lnTo>
                  <a:lnTo>
                    <a:pt x="2371" y="14"/>
                  </a:lnTo>
                  <a:close/>
                  <a:moveTo>
                    <a:pt x="2404" y="14"/>
                  </a:moveTo>
                  <a:lnTo>
                    <a:pt x="2424" y="13"/>
                  </a:lnTo>
                  <a:lnTo>
                    <a:pt x="2424" y="18"/>
                  </a:lnTo>
                  <a:lnTo>
                    <a:pt x="2404" y="18"/>
                  </a:lnTo>
                  <a:lnTo>
                    <a:pt x="2404" y="14"/>
                  </a:lnTo>
                  <a:close/>
                  <a:moveTo>
                    <a:pt x="2438" y="13"/>
                  </a:moveTo>
                  <a:lnTo>
                    <a:pt x="2457" y="13"/>
                  </a:lnTo>
                  <a:lnTo>
                    <a:pt x="2457" y="18"/>
                  </a:lnTo>
                  <a:lnTo>
                    <a:pt x="2438" y="18"/>
                  </a:lnTo>
                  <a:lnTo>
                    <a:pt x="2438" y="13"/>
                  </a:lnTo>
                  <a:close/>
                  <a:moveTo>
                    <a:pt x="2471" y="13"/>
                  </a:moveTo>
                  <a:lnTo>
                    <a:pt x="2490" y="13"/>
                  </a:lnTo>
                  <a:lnTo>
                    <a:pt x="2491" y="17"/>
                  </a:lnTo>
                  <a:lnTo>
                    <a:pt x="2471" y="18"/>
                  </a:lnTo>
                  <a:lnTo>
                    <a:pt x="2471" y="13"/>
                  </a:lnTo>
                  <a:close/>
                  <a:moveTo>
                    <a:pt x="2505" y="13"/>
                  </a:moveTo>
                  <a:lnTo>
                    <a:pt x="2524" y="12"/>
                  </a:lnTo>
                  <a:lnTo>
                    <a:pt x="2524" y="17"/>
                  </a:lnTo>
                  <a:lnTo>
                    <a:pt x="2505" y="17"/>
                  </a:lnTo>
                  <a:lnTo>
                    <a:pt x="2505" y="13"/>
                  </a:lnTo>
                  <a:close/>
                  <a:moveTo>
                    <a:pt x="2538" y="12"/>
                  </a:moveTo>
                  <a:lnTo>
                    <a:pt x="2557" y="12"/>
                  </a:lnTo>
                  <a:lnTo>
                    <a:pt x="2557" y="17"/>
                  </a:lnTo>
                  <a:lnTo>
                    <a:pt x="2538" y="17"/>
                  </a:lnTo>
                  <a:lnTo>
                    <a:pt x="2538" y="12"/>
                  </a:lnTo>
                  <a:close/>
                  <a:moveTo>
                    <a:pt x="2572" y="12"/>
                  </a:moveTo>
                  <a:lnTo>
                    <a:pt x="2591" y="12"/>
                  </a:lnTo>
                  <a:lnTo>
                    <a:pt x="2591" y="17"/>
                  </a:lnTo>
                  <a:lnTo>
                    <a:pt x="2572" y="17"/>
                  </a:lnTo>
                  <a:lnTo>
                    <a:pt x="2572" y="12"/>
                  </a:lnTo>
                  <a:close/>
                  <a:moveTo>
                    <a:pt x="2605" y="11"/>
                  </a:moveTo>
                  <a:lnTo>
                    <a:pt x="2624" y="11"/>
                  </a:lnTo>
                  <a:lnTo>
                    <a:pt x="2624" y="16"/>
                  </a:lnTo>
                  <a:lnTo>
                    <a:pt x="2605" y="16"/>
                  </a:lnTo>
                  <a:lnTo>
                    <a:pt x="2605" y="11"/>
                  </a:lnTo>
                  <a:close/>
                  <a:moveTo>
                    <a:pt x="2638" y="11"/>
                  </a:moveTo>
                  <a:lnTo>
                    <a:pt x="2657" y="11"/>
                  </a:lnTo>
                  <a:lnTo>
                    <a:pt x="2657" y="16"/>
                  </a:lnTo>
                  <a:lnTo>
                    <a:pt x="2638" y="16"/>
                  </a:lnTo>
                  <a:lnTo>
                    <a:pt x="2638" y="11"/>
                  </a:lnTo>
                  <a:close/>
                  <a:moveTo>
                    <a:pt x="2672" y="11"/>
                  </a:moveTo>
                  <a:lnTo>
                    <a:pt x="2691" y="11"/>
                  </a:lnTo>
                  <a:lnTo>
                    <a:pt x="2691" y="16"/>
                  </a:lnTo>
                  <a:lnTo>
                    <a:pt x="2672" y="16"/>
                  </a:lnTo>
                  <a:lnTo>
                    <a:pt x="2672" y="11"/>
                  </a:lnTo>
                  <a:close/>
                  <a:moveTo>
                    <a:pt x="2705" y="11"/>
                  </a:moveTo>
                  <a:lnTo>
                    <a:pt x="2724" y="11"/>
                  </a:lnTo>
                  <a:lnTo>
                    <a:pt x="2724" y="15"/>
                  </a:lnTo>
                  <a:lnTo>
                    <a:pt x="2705" y="15"/>
                  </a:lnTo>
                  <a:lnTo>
                    <a:pt x="2705" y="11"/>
                  </a:lnTo>
                  <a:close/>
                  <a:moveTo>
                    <a:pt x="2738" y="10"/>
                  </a:moveTo>
                  <a:lnTo>
                    <a:pt x="2757" y="10"/>
                  </a:lnTo>
                  <a:lnTo>
                    <a:pt x="2757" y="15"/>
                  </a:lnTo>
                  <a:lnTo>
                    <a:pt x="2738" y="15"/>
                  </a:lnTo>
                  <a:lnTo>
                    <a:pt x="2738" y="10"/>
                  </a:lnTo>
                  <a:close/>
                  <a:moveTo>
                    <a:pt x="2772" y="10"/>
                  </a:moveTo>
                  <a:lnTo>
                    <a:pt x="2791" y="10"/>
                  </a:lnTo>
                  <a:lnTo>
                    <a:pt x="2791" y="15"/>
                  </a:lnTo>
                  <a:lnTo>
                    <a:pt x="2772" y="15"/>
                  </a:lnTo>
                  <a:lnTo>
                    <a:pt x="2772" y="10"/>
                  </a:lnTo>
                  <a:close/>
                  <a:moveTo>
                    <a:pt x="2805" y="10"/>
                  </a:moveTo>
                  <a:lnTo>
                    <a:pt x="2824" y="10"/>
                  </a:lnTo>
                  <a:lnTo>
                    <a:pt x="2825" y="14"/>
                  </a:lnTo>
                  <a:lnTo>
                    <a:pt x="2805" y="14"/>
                  </a:lnTo>
                  <a:lnTo>
                    <a:pt x="2805" y="10"/>
                  </a:lnTo>
                  <a:close/>
                  <a:moveTo>
                    <a:pt x="2839" y="9"/>
                  </a:moveTo>
                  <a:lnTo>
                    <a:pt x="2858" y="9"/>
                  </a:lnTo>
                  <a:lnTo>
                    <a:pt x="2858" y="14"/>
                  </a:lnTo>
                  <a:lnTo>
                    <a:pt x="2839" y="14"/>
                  </a:lnTo>
                  <a:lnTo>
                    <a:pt x="2839" y="9"/>
                  </a:lnTo>
                  <a:close/>
                  <a:moveTo>
                    <a:pt x="2872" y="9"/>
                  </a:moveTo>
                  <a:lnTo>
                    <a:pt x="2891" y="9"/>
                  </a:lnTo>
                  <a:lnTo>
                    <a:pt x="2891" y="14"/>
                  </a:lnTo>
                  <a:lnTo>
                    <a:pt x="2872" y="14"/>
                  </a:lnTo>
                  <a:lnTo>
                    <a:pt x="2872" y="9"/>
                  </a:lnTo>
                  <a:close/>
                  <a:moveTo>
                    <a:pt x="2906" y="9"/>
                  </a:moveTo>
                  <a:lnTo>
                    <a:pt x="2925" y="8"/>
                  </a:lnTo>
                  <a:lnTo>
                    <a:pt x="2925" y="14"/>
                  </a:lnTo>
                  <a:lnTo>
                    <a:pt x="2906" y="14"/>
                  </a:lnTo>
                  <a:lnTo>
                    <a:pt x="2906" y="9"/>
                  </a:lnTo>
                  <a:close/>
                  <a:moveTo>
                    <a:pt x="2939" y="8"/>
                  </a:moveTo>
                  <a:lnTo>
                    <a:pt x="2958" y="8"/>
                  </a:lnTo>
                  <a:lnTo>
                    <a:pt x="2958" y="13"/>
                  </a:lnTo>
                  <a:lnTo>
                    <a:pt x="2939" y="13"/>
                  </a:lnTo>
                  <a:lnTo>
                    <a:pt x="2939" y="8"/>
                  </a:lnTo>
                  <a:close/>
                  <a:moveTo>
                    <a:pt x="2972" y="8"/>
                  </a:moveTo>
                  <a:lnTo>
                    <a:pt x="2991" y="8"/>
                  </a:lnTo>
                  <a:lnTo>
                    <a:pt x="2991" y="13"/>
                  </a:lnTo>
                  <a:lnTo>
                    <a:pt x="2972" y="13"/>
                  </a:lnTo>
                  <a:lnTo>
                    <a:pt x="2972" y="8"/>
                  </a:lnTo>
                  <a:close/>
                  <a:moveTo>
                    <a:pt x="3006" y="8"/>
                  </a:moveTo>
                  <a:lnTo>
                    <a:pt x="3025" y="8"/>
                  </a:lnTo>
                  <a:lnTo>
                    <a:pt x="3025" y="12"/>
                  </a:lnTo>
                  <a:lnTo>
                    <a:pt x="3006" y="13"/>
                  </a:lnTo>
                  <a:lnTo>
                    <a:pt x="3006" y="8"/>
                  </a:lnTo>
                  <a:close/>
                  <a:moveTo>
                    <a:pt x="3039" y="8"/>
                  </a:moveTo>
                  <a:lnTo>
                    <a:pt x="3058" y="7"/>
                  </a:lnTo>
                  <a:lnTo>
                    <a:pt x="3058" y="12"/>
                  </a:lnTo>
                  <a:lnTo>
                    <a:pt x="3039" y="12"/>
                  </a:lnTo>
                  <a:lnTo>
                    <a:pt x="3039" y="8"/>
                  </a:lnTo>
                  <a:close/>
                  <a:moveTo>
                    <a:pt x="3072" y="7"/>
                  </a:moveTo>
                  <a:lnTo>
                    <a:pt x="3091" y="7"/>
                  </a:lnTo>
                  <a:lnTo>
                    <a:pt x="3092" y="12"/>
                  </a:lnTo>
                  <a:lnTo>
                    <a:pt x="3072" y="12"/>
                  </a:lnTo>
                  <a:lnTo>
                    <a:pt x="3072" y="7"/>
                  </a:lnTo>
                  <a:close/>
                  <a:moveTo>
                    <a:pt x="3106" y="7"/>
                  </a:moveTo>
                  <a:lnTo>
                    <a:pt x="3125" y="7"/>
                  </a:lnTo>
                  <a:lnTo>
                    <a:pt x="3125" y="11"/>
                  </a:lnTo>
                  <a:lnTo>
                    <a:pt x="3106" y="12"/>
                  </a:lnTo>
                  <a:lnTo>
                    <a:pt x="3106" y="7"/>
                  </a:lnTo>
                  <a:close/>
                  <a:moveTo>
                    <a:pt x="3139" y="7"/>
                  </a:moveTo>
                  <a:lnTo>
                    <a:pt x="3158" y="6"/>
                  </a:lnTo>
                  <a:lnTo>
                    <a:pt x="3158" y="11"/>
                  </a:lnTo>
                  <a:lnTo>
                    <a:pt x="3139" y="11"/>
                  </a:lnTo>
                  <a:lnTo>
                    <a:pt x="3139" y="7"/>
                  </a:lnTo>
                  <a:close/>
                  <a:moveTo>
                    <a:pt x="3173" y="6"/>
                  </a:moveTo>
                  <a:lnTo>
                    <a:pt x="3192" y="6"/>
                  </a:lnTo>
                  <a:lnTo>
                    <a:pt x="3192" y="11"/>
                  </a:lnTo>
                  <a:lnTo>
                    <a:pt x="3173" y="11"/>
                  </a:lnTo>
                  <a:lnTo>
                    <a:pt x="3173" y="6"/>
                  </a:lnTo>
                  <a:close/>
                  <a:moveTo>
                    <a:pt x="3206" y="6"/>
                  </a:moveTo>
                  <a:lnTo>
                    <a:pt x="3225" y="6"/>
                  </a:lnTo>
                  <a:lnTo>
                    <a:pt x="3225" y="11"/>
                  </a:lnTo>
                  <a:lnTo>
                    <a:pt x="3206" y="11"/>
                  </a:lnTo>
                  <a:lnTo>
                    <a:pt x="3206" y="6"/>
                  </a:lnTo>
                  <a:close/>
                  <a:moveTo>
                    <a:pt x="3239" y="6"/>
                  </a:moveTo>
                  <a:lnTo>
                    <a:pt x="3259" y="5"/>
                  </a:lnTo>
                  <a:lnTo>
                    <a:pt x="3259" y="10"/>
                  </a:lnTo>
                  <a:lnTo>
                    <a:pt x="3239" y="11"/>
                  </a:lnTo>
                  <a:lnTo>
                    <a:pt x="3239" y="6"/>
                  </a:lnTo>
                  <a:close/>
                  <a:moveTo>
                    <a:pt x="3273" y="5"/>
                  </a:moveTo>
                  <a:lnTo>
                    <a:pt x="3292" y="5"/>
                  </a:lnTo>
                  <a:lnTo>
                    <a:pt x="3292" y="10"/>
                  </a:lnTo>
                  <a:lnTo>
                    <a:pt x="3273" y="10"/>
                  </a:lnTo>
                  <a:lnTo>
                    <a:pt x="3273" y="5"/>
                  </a:lnTo>
                  <a:close/>
                  <a:moveTo>
                    <a:pt x="3306" y="5"/>
                  </a:moveTo>
                  <a:lnTo>
                    <a:pt x="3325" y="5"/>
                  </a:lnTo>
                  <a:lnTo>
                    <a:pt x="3325" y="10"/>
                  </a:lnTo>
                  <a:lnTo>
                    <a:pt x="3306" y="10"/>
                  </a:lnTo>
                  <a:lnTo>
                    <a:pt x="3306" y="5"/>
                  </a:lnTo>
                  <a:close/>
                  <a:moveTo>
                    <a:pt x="3340" y="5"/>
                  </a:moveTo>
                  <a:lnTo>
                    <a:pt x="3359" y="5"/>
                  </a:lnTo>
                  <a:lnTo>
                    <a:pt x="3359" y="9"/>
                  </a:lnTo>
                  <a:lnTo>
                    <a:pt x="3340" y="10"/>
                  </a:lnTo>
                  <a:lnTo>
                    <a:pt x="3340" y="5"/>
                  </a:lnTo>
                  <a:close/>
                  <a:moveTo>
                    <a:pt x="3373" y="5"/>
                  </a:moveTo>
                  <a:lnTo>
                    <a:pt x="3392" y="4"/>
                  </a:lnTo>
                  <a:lnTo>
                    <a:pt x="3392" y="9"/>
                  </a:lnTo>
                  <a:lnTo>
                    <a:pt x="3373" y="9"/>
                  </a:lnTo>
                  <a:lnTo>
                    <a:pt x="3373" y="5"/>
                  </a:lnTo>
                  <a:close/>
                  <a:moveTo>
                    <a:pt x="3406" y="4"/>
                  </a:moveTo>
                  <a:lnTo>
                    <a:pt x="3425" y="4"/>
                  </a:lnTo>
                  <a:lnTo>
                    <a:pt x="3426" y="9"/>
                  </a:lnTo>
                  <a:lnTo>
                    <a:pt x="3407" y="9"/>
                  </a:lnTo>
                  <a:lnTo>
                    <a:pt x="3406" y="4"/>
                  </a:lnTo>
                  <a:close/>
                  <a:moveTo>
                    <a:pt x="3440" y="4"/>
                  </a:moveTo>
                  <a:lnTo>
                    <a:pt x="3459" y="4"/>
                  </a:lnTo>
                  <a:lnTo>
                    <a:pt x="3459" y="8"/>
                  </a:lnTo>
                  <a:lnTo>
                    <a:pt x="3440" y="8"/>
                  </a:lnTo>
                  <a:lnTo>
                    <a:pt x="3440" y="4"/>
                  </a:lnTo>
                  <a:close/>
                  <a:moveTo>
                    <a:pt x="3473" y="3"/>
                  </a:moveTo>
                  <a:lnTo>
                    <a:pt x="3492" y="3"/>
                  </a:lnTo>
                  <a:lnTo>
                    <a:pt x="3492" y="8"/>
                  </a:lnTo>
                  <a:lnTo>
                    <a:pt x="3473" y="8"/>
                  </a:lnTo>
                  <a:lnTo>
                    <a:pt x="3473" y="3"/>
                  </a:lnTo>
                  <a:close/>
                  <a:moveTo>
                    <a:pt x="3507" y="3"/>
                  </a:moveTo>
                  <a:lnTo>
                    <a:pt x="3526" y="3"/>
                  </a:lnTo>
                  <a:lnTo>
                    <a:pt x="3526" y="8"/>
                  </a:lnTo>
                  <a:lnTo>
                    <a:pt x="3507" y="8"/>
                  </a:lnTo>
                  <a:lnTo>
                    <a:pt x="3507" y="3"/>
                  </a:lnTo>
                  <a:close/>
                  <a:moveTo>
                    <a:pt x="3540" y="3"/>
                  </a:moveTo>
                  <a:lnTo>
                    <a:pt x="3559" y="3"/>
                  </a:lnTo>
                  <a:lnTo>
                    <a:pt x="3559" y="8"/>
                  </a:lnTo>
                  <a:lnTo>
                    <a:pt x="3540" y="8"/>
                  </a:lnTo>
                  <a:lnTo>
                    <a:pt x="3540" y="3"/>
                  </a:lnTo>
                  <a:close/>
                  <a:moveTo>
                    <a:pt x="3573" y="3"/>
                  </a:moveTo>
                  <a:lnTo>
                    <a:pt x="3593" y="3"/>
                  </a:lnTo>
                  <a:lnTo>
                    <a:pt x="3593" y="7"/>
                  </a:lnTo>
                  <a:lnTo>
                    <a:pt x="3573" y="7"/>
                  </a:lnTo>
                  <a:lnTo>
                    <a:pt x="3573" y="3"/>
                  </a:lnTo>
                  <a:close/>
                  <a:moveTo>
                    <a:pt x="3607" y="2"/>
                  </a:moveTo>
                  <a:lnTo>
                    <a:pt x="3626" y="2"/>
                  </a:lnTo>
                  <a:lnTo>
                    <a:pt x="3626" y="7"/>
                  </a:lnTo>
                  <a:lnTo>
                    <a:pt x="3607" y="7"/>
                  </a:lnTo>
                  <a:lnTo>
                    <a:pt x="3607" y="2"/>
                  </a:lnTo>
                  <a:close/>
                  <a:moveTo>
                    <a:pt x="3640" y="2"/>
                  </a:moveTo>
                  <a:lnTo>
                    <a:pt x="3659" y="2"/>
                  </a:lnTo>
                  <a:lnTo>
                    <a:pt x="3659" y="7"/>
                  </a:lnTo>
                  <a:lnTo>
                    <a:pt x="3640" y="7"/>
                  </a:lnTo>
                  <a:lnTo>
                    <a:pt x="3640" y="2"/>
                  </a:lnTo>
                  <a:close/>
                  <a:moveTo>
                    <a:pt x="3674" y="2"/>
                  </a:moveTo>
                  <a:lnTo>
                    <a:pt x="3693" y="2"/>
                  </a:lnTo>
                  <a:lnTo>
                    <a:pt x="3693" y="6"/>
                  </a:lnTo>
                  <a:lnTo>
                    <a:pt x="3674" y="6"/>
                  </a:lnTo>
                  <a:lnTo>
                    <a:pt x="3674" y="2"/>
                  </a:lnTo>
                  <a:close/>
                  <a:moveTo>
                    <a:pt x="3707" y="1"/>
                  </a:moveTo>
                  <a:lnTo>
                    <a:pt x="3726" y="1"/>
                  </a:lnTo>
                  <a:lnTo>
                    <a:pt x="3726" y="6"/>
                  </a:lnTo>
                  <a:lnTo>
                    <a:pt x="3707" y="6"/>
                  </a:lnTo>
                  <a:lnTo>
                    <a:pt x="3707" y="1"/>
                  </a:lnTo>
                  <a:close/>
                  <a:moveTo>
                    <a:pt x="3740" y="1"/>
                  </a:moveTo>
                  <a:lnTo>
                    <a:pt x="3760" y="1"/>
                  </a:lnTo>
                  <a:lnTo>
                    <a:pt x="3760" y="6"/>
                  </a:lnTo>
                  <a:lnTo>
                    <a:pt x="3741" y="6"/>
                  </a:lnTo>
                  <a:lnTo>
                    <a:pt x="3740" y="1"/>
                  </a:lnTo>
                  <a:close/>
                  <a:moveTo>
                    <a:pt x="3774" y="1"/>
                  </a:moveTo>
                  <a:lnTo>
                    <a:pt x="3793" y="1"/>
                  </a:lnTo>
                  <a:lnTo>
                    <a:pt x="3793" y="5"/>
                  </a:lnTo>
                  <a:lnTo>
                    <a:pt x="3774" y="5"/>
                  </a:lnTo>
                  <a:lnTo>
                    <a:pt x="3774" y="1"/>
                  </a:lnTo>
                  <a:close/>
                  <a:moveTo>
                    <a:pt x="3807" y="0"/>
                  </a:moveTo>
                  <a:lnTo>
                    <a:pt x="3826" y="0"/>
                  </a:lnTo>
                  <a:lnTo>
                    <a:pt x="3826" y="5"/>
                  </a:lnTo>
                  <a:lnTo>
                    <a:pt x="3807" y="5"/>
                  </a:lnTo>
                  <a:lnTo>
                    <a:pt x="3807" y="0"/>
                  </a:lnTo>
                  <a:close/>
                  <a:moveTo>
                    <a:pt x="3841" y="0"/>
                  </a:moveTo>
                  <a:lnTo>
                    <a:pt x="3860" y="0"/>
                  </a:lnTo>
                  <a:lnTo>
                    <a:pt x="3860" y="5"/>
                  </a:lnTo>
                  <a:lnTo>
                    <a:pt x="3841" y="5"/>
                  </a:lnTo>
                  <a:lnTo>
                    <a:pt x="3841" y="0"/>
                  </a:lnTo>
                  <a:close/>
                  <a:moveTo>
                    <a:pt x="3874" y="0"/>
                  </a:moveTo>
                  <a:lnTo>
                    <a:pt x="3892" y="0"/>
                  </a:lnTo>
                  <a:lnTo>
                    <a:pt x="3892" y="4"/>
                  </a:lnTo>
                  <a:lnTo>
                    <a:pt x="3874" y="5"/>
                  </a:lnTo>
                  <a:lnTo>
                    <a:pt x="3874" y="0"/>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59" name="Freeform 62"/>
            <p:cNvSpPr>
              <a:spLocks noEditPoints="1"/>
            </p:cNvSpPr>
            <p:nvPr/>
          </p:nvSpPr>
          <p:spPr bwMode="auto">
            <a:xfrm>
              <a:off x="1097" y="1293"/>
              <a:ext cx="3892" cy="41"/>
            </a:xfrm>
            <a:custGeom>
              <a:avLst/>
              <a:gdLst>
                <a:gd name="T0" fmla="*/ 33 w 3892"/>
                <a:gd name="T1" fmla="*/ 36 h 41"/>
                <a:gd name="T2" fmla="*/ 100 w 3892"/>
                <a:gd name="T3" fmla="*/ 36 h 41"/>
                <a:gd name="T4" fmla="*/ 167 w 3892"/>
                <a:gd name="T5" fmla="*/ 35 h 41"/>
                <a:gd name="T6" fmla="*/ 234 w 3892"/>
                <a:gd name="T7" fmla="*/ 34 h 41"/>
                <a:gd name="T8" fmla="*/ 300 w 3892"/>
                <a:gd name="T9" fmla="*/ 34 h 41"/>
                <a:gd name="T10" fmla="*/ 367 w 3892"/>
                <a:gd name="T11" fmla="*/ 33 h 41"/>
                <a:gd name="T12" fmla="*/ 434 w 3892"/>
                <a:gd name="T13" fmla="*/ 33 h 41"/>
                <a:gd name="T14" fmla="*/ 501 w 3892"/>
                <a:gd name="T15" fmla="*/ 32 h 41"/>
                <a:gd name="T16" fmla="*/ 568 w 3892"/>
                <a:gd name="T17" fmla="*/ 31 h 41"/>
                <a:gd name="T18" fmla="*/ 634 w 3892"/>
                <a:gd name="T19" fmla="*/ 31 h 41"/>
                <a:gd name="T20" fmla="*/ 701 w 3892"/>
                <a:gd name="T21" fmla="*/ 30 h 41"/>
                <a:gd name="T22" fmla="*/ 768 w 3892"/>
                <a:gd name="T23" fmla="*/ 30 h 41"/>
                <a:gd name="T24" fmla="*/ 835 w 3892"/>
                <a:gd name="T25" fmla="*/ 29 h 41"/>
                <a:gd name="T26" fmla="*/ 902 w 3892"/>
                <a:gd name="T27" fmla="*/ 28 h 41"/>
                <a:gd name="T28" fmla="*/ 969 w 3892"/>
                <a:gd name="T29" fmla="*/ 28 h 41"/>
                <a:gd name="T30" fmla="*/ 1035 w 3892"/>
                <a:gd name="T31" fmla="*/ 27 h 41"/>
                <a:gd name="T32" fmla="*/ 1102 w 3892"/>
                <a:gd name="T33" fmla="*/ 26 h 41"/>
                <a:gd name="T34" fmla="*/ 1169 w 3892"/>
                <a:gd name="T35" fmla="*/ 26 h 41"/>
                <a:gd name="T36" fmla="*/ 1235 w 3892"/>
                <a:gd name="T37" fmla="*/ 25 h 41"/>
                <a:gd name="T38" fmla="*/ 1303 w 3892"/>
                <a:gd name="T39" fmla="*/ 25 h 41"/>
                <a:gd name="T40" fmla="*/ 1369 w 3892"/>
                <a:gd name="T41" fmla="*/ 24 h 41"/>
                <a:gd name="T42" fmla="*/ 1436 w 3892"/>
                <a:gd name="T43" fmla="*/ 23 h 41"/>
                <a:gd name="T44" fmla="*/ 1503 w 3892"/>
                <a:gd name="T45" fmla="*/ 23 h 41"/>
                <a:gd name="T46" fmla="*/ 1569 w 3892"/>
                <a:gd name="T47" fmla="*/ 22 h 41"/>
                <a:gd name="T48" fmla="*/ 1636 w 3892"/>
                <a:gd name="T49" fmla="*/ 22 h 41"/>
                <a:gd name="T50" fmla="*/ 1703 w 3892"/>
                <a:gd name="T51" fmla="*/ 21 h 41"/>
                <a:gd name="T52" fmla="*/ 1770 w 3892"/>
                <a:gd name="T53" fmla="*/ 20 h 41"/>
                <a:gd name="T54" fmla="*/ 1837 w 3892"/>
                <a:gd name="T55" fmla="*/ 19 h 41"/>
                <a:gd name="T56" fmla="*/ 1904 w 3892"/>
                <a:gd name="T57" fmla="*/ 19 h 41"/>
                <a:gd name="T58" fmla="*/ 1970 w 3892"/>
                <a:gd name="T59" fmla="*/ 18 h 41"/>
                <a:gd name="T60" fmla="*/ 2037 w 3892"/>
                <a:gd name="T61" fmla="*/ 18 h 41"/>
                <a:gd name="T62" fmla="*/ 2104 w 3892"/>
                <a:gd name="T63" fmla="*/ 17 h 41"/>
                <a:gd name="T64" fmla="*/ 2171 w 3892"/>
                <a:gd name="T65" fmla="*/ 17 h 41"/>
                <a:gd name="T66" fmla="*/ 2238 w 3892"/>
                <a:gd name="T67" fmla="*/ 16 h 41"/>
                <a:gd name="T68" fmla="*/ 2304 w 3892"/>
                <a:gd name="T69" fmla="*/ 15 h 41"/>
                <a:gd name="T70" fmla="*/ 2371 w 3892"/>
                <a:gd name="T71" fmla="*/ 15 h 41"/>
                <a:gd name="T72" fmla="*/ 2438 w 3892"/>
                <a:gd name="T73" fmla="*/ 14 h 41"/>
                <a:gd name="T74" fmla="*/ 2505 w 3892"/>
                <a:gd name="T75" fmla="*/ 14 h 41"/>
                <a:gd name="T76" fmla="*/ 2572 w 3892"/>
                <a:gd name="T77" fmla="*/ 13 h 41"/>
                <a:gd name="T78" fmla="*/ 2638 w 3892"/>
                <a:gd name="T79" fmla="*/ 12 h 41"/>
                <a:gd name="T80" fmla="*/ 2705 w 3892"/>
                <a:gd name="T81" fmla="*/ 11 h 41"/>
                <a:gd name="T82" fmla="*/ 2772 w 3892"/>
                <a:gd name="T83" fmla="*/ 11 h 41"/>
                <a:gd name="T84" fmla="*/ 2839 w 3892"/>
                <a:gd name="T85" fmla="*/ 10 h 41"/>
                <a:gd name="T86" fmla="*/ 2906 w 3892"/>
                <a:gd name="T87" fmla="*/ 10 h 41"/>
                <a:gd name="T88" fmla="*/ 2972 w 3892"/>
                <a:gd name="T89" fmla="*/ 9 h 41"/>
                <a:gd name="T90" fmla="*/ 3039 w 3892"/>
                <a:gd name="T91" fmla="*/ 8 h 41"/>
                <a:gd name="T92" fmla="*/ 3106 w 3892"/>
                <a:gd name="T93" fmla="*/ 8 h 41"/>
                <a:gd name="T94" fmla="*/ 3173 w 3892"/>
                <a:gd name="T95" fmla="*/ 7 h 41"/>
                <a:gd name="T96" fmla="*/ 3239 w 3892"/>
                <a:gd name="T97" fmla="*/ 7 h 41"/>
                <a:gd name="T98" fmla="*/ 3306 w 3892"/>
                <a:gd name="T99" fmla="*/ 6 h 41"/>
                <a:gd name="T100" fmla="*/ 3373 w 3892"/>
                <a:gd name="T101" fmla="*/ 5 h 41"/>
                <a:gd name="T102" fmla="*/ 3440 w 3892"/>
                <a:gd name="T103" fmla="*/ 5 h 41"/>
                <a:gd name="T104" fmla="*/ 3507 w 3892"/>
                <a:gd name="T105" fmla="*/ 4 h 41"/>
                <a:gd name="T106" fmla="*/ 3573 w 3892"/>
                <a:gd name="T107" fmla="*/ 3 h 41"/>
                <a:gd name="T108" fmla="*/ 3640 w 3892"/>
                <a:gd name="T109" fmla="*/ 3 h 41"/>
                <a:gd name="T110" fmla="*/ 3707 w 3892"/>
                <a:gd name="T111" fmla="*/ 2 h 41"/>
                <a:gd name="T112" fmla="*/ 3774 w 3892"/>
                <a:gd name="T113" fmla="*/ 2 h 41"/>
                <a:gd name="T114" fmla="*/ 3841 w 3892"/>
                <a:gd name="T115"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92" h="41">
                  <a:moveTo>
                    <a:pt x="0" y="36"/>
                  </a:moveTo>
                  <a:lnTo>
                    <a:pt x="19" y="36"/>
                  </a:lnTo>
                  <a:lnTo>
                    <a:pt x="19" y="41"/>
                  </a:lnTo>
                  <a:lnTo>
                    <a:pt x="0" y="41"/>
                  </a:lnTo>
                  <a:lnTo>
                    <a:pt x="0" y="36"/>
                  </a:lnTo>
                  <a:close/>
                  <a:moveTo>
                    <a:pt x="33" y="36"/>
                  </a:moveTo>
                  <a:lnTo>
                    <a:pt x="53" y="36"/>
                  </a:lnTo>
                  <a:lnTo>
                    <a:pt x="53" y="41"/>
                  </a:lnTo>
                  <a:lnTo>
                    <a:pt x="33" y="41"/>
                  </a:lnTo>
                  <a:lnTo>
                    <a:pt x="33" y="36"/>
                  </a:lnTo>
                  <a:close/>
                  <a:moveTo>
                    <a:pt x="67" y="36"/>
                  </a:moveTo>
                  <a:lnTo>
                    <a:pt x="86" y="36"/>
                  </a:lnTo>
                  <a:lnTo>
                    <a:pt x="86" y="41"/>
                  </a:lnTo>
                  <a:lnTo>
                    <a:pt x="67" y="41"/>
                  </a:lnTo>
                  <a:lnTo>
                    <a:pt x="67" y="36"/>
                  </a:lnTo>
                  <a:close/>
                  <a:moveTo>
                    <a:pt x="100" y="36"/>
                  </a:moveTo>
                  <a:lnTo>
                    <a:pt x="119" y="36"/>
                  </a:lnTo>
                  <a:lnTo>
                    <a:pt x="119" y="40"/>
                  </a:lnTo>
                  <a:lnTo>
                    <a:pt x="100" y="40"/>
                  </a:lnTo>
                  <a:lnTo>
                    <a:pt x="100" y="36"/>
                  </a:lnTo>
                  <a:close/>
                  <a:moveTo>
                    <a:pt x="134" y="35"/>
                  </a:moveTo>
                  <a:lnTo>
                    <a:pt x="153" y="35"/>
                  </a:lnTo>
                  <a:lnTo>
                    <a:pt x="153" y="40"/>
                  </a:lnTo>
                  <a:lnTo>
                    <a:pt x="134" y="40"/>
                  </a:lnTo>
                  <a:lnTo>
                    <a:pt x="134" y="35"/>
                  </a:lnTo>
                  <a:close/>
                  <a:moveTo>
                    <a:pt x="167" y="35"/>
                  </a:moveTo>
                  <a:lnTo>
                    <a:pt x="186" y="35"/>
                  </a:lnTo>
                  <a:lnTo>
                    <a:pt x="186" y="40"/>
                  </a:lnTo>
                  <a:lnTo>
                    <a:pt x="167" y="40"/>
                  </a:lnTo>
                  <a:lnTo>
                    <a:pt x="167" y="35"/>
                  </a:lnTo>
                  <a:close/>
                  <a:moveTo>
                    <a:pt x="200" y="35"/>
                  </a:moveTo>
                  <a:lnTo>
                    <a:pt x="219" y="35"/>
                  </a:lnTo>
                  <a:lnTo>
                    <a:pt x="219" y="39"/>
                  </a:lnTo>
                  <a:lnTo>
                    <a:pt x="200" y="39"/>
                  </a:lnTo>
                  <a:lnTo>
                    <a:pt x="200" y="35"/>
                  </a:lnTo>
                  <a:close/>
                  <a:moveTo>
                    <a:pt x="234" y="34"/>
                  </a:moveTo>
                  <a:lnTo>
                    <a:pt x="253" y="34"/>
                  </a:lnTo>
                  <a:lnTo>
                    <a:pt x="253" y="39"/>
                  </a:lnTo>
                  <a:lnTo>
                    <a:pt x="234" y="39"/>
                  </a:lnTo>
                  <a:lnTo>
                    <a:pt x="234" y="34"/>
                  </a:lnTo>
                  <a:close/>
                  <a:moveTo>
                    <a:pt x="267" y="34"/>
                  </a:moveTo>
                  <a:lnTo>
                    <a:pt x="286" y="34"/>
                  </a:lnTo>
                  <a:lnTo>
                    <a:pt x="286" y="39"/>
                  </a:lnTo>
                  <a:lnTo>
                    <a:pt x="267" y="39"/>
                  </a:lnTo>
                  <a:lnTo>
                    <a:pt x="267" y="34"/>
                  </a:lnTo>
                  <a:close/>
                  <a:moveTo>
                    <a:pt x="300" y="34"/>
                  </a:moveTo>
                  <a:lnTo>
                    <a:pt x="319" y="33"/>
                  </a:lnTo>
                  <a:lnTo>
                    <a:pt x="320" y="38"/>
                  </a:lnTo>
                  <a:lnTo>
                    <a:pt x="301" y="39"/>
                  </a:lnTo>
                  <a:lnTo>
                    <a:pt x="300" y="34"/>
                  </a:lnTo>
                  <a:close/>
                  <a:moveTo>
                    <a:pt x="334" y="33"/>
                  </a:moveTo>
                  <a:lnTo>
                    <a:pt x="353" y="33"/>
                  </a:lnTo>
                  <a:lnTo>
                    <a:pt x="353" y="38"/>
                  </a:lnTo>
                  <a:lnTo>
                    <a:pt x="334" y="38"/>
                  </a:lnTo>
                  <a:lnTo>
                    <a:pt x="334" y="33"/>
                  </a:lnTo>
                  <a:close/>
                  <a:moveTo>
                    <a:pt x="367" y="33"/>
                  </a:moveTo>
                  <a:lnTo>
                    <a:pt x="386" y="33"/>
                  </a:lnTo>
                  <a:lnTo>
                    <a:pt x="386" y="38"/>
                  </a:lnTo>
                  <a:lnTo>
                    <a:pt x="367" y="38"/>
                  </a:lnTo>
                  <a:lnTo>
                    <a:pt x="367" y="33"/>
                  </a:lnTo>
                  <a:close/>
                  <a:moveTo>
                    <a:pt x="401" y="33"/>
                  </a:moveTo>
                  <a:lnTo>
                    <a:pt x="420" y="33"/>
                  </a:lnTo>
                  <a:lnTo>
                    <a:pt x="420" y="37"/>
                  </a:lnTo>
                  <a:lnTo>
                    <a:pt x="401" y="38"/>
                  </a:lnTo>
                  <a:lnTo>
                    <a:pt x="401" y="33"/>
                  </a:lnTo>
                  <a:close/>
                  <a:moveTo>
                    <a:pt x="434" y="33"/>
                  </a:moveTo>
                  <a:lnTo>
                    <a:pt x="453" y="32"/>
                  </a:lnTo>
                  <a:lnTo>
                    <a:pt x="453" y="37"/>
                  </a:lnTo>
                  <a:lnTo>
                    <a:pt x="434" y="37"/>
                  </a:lnTo>
                  <a:lnTo>
                    <a:pt x="434" y="33"/>
                  </a:lnTo>
                  <a:close/>
                  <a:moveTo>
                    <a:pt x="468" y="32"/>
                  </a:moveTo>
                  <a:lnTo>
                    <a:pt x="487" y="32"/>
                  </a:lnTo>
                  <a:lnTo>
                    <a:pt x="487" y="37"/>
                  </a:lnTo>
                  <a:lnTo>
                    <a:pt x="468" y="37"/>
                  </a:lnTo>
                  <a:lnTo>
                    <a:pt x="468" y="32"/>
                  </a:lnTo>
                  <a:close/>
                  <a:moveTo>
                    <a:pt x="501" y="32"/>
                  </a:moveTo>
                  <a:lnTo>
                    <a:pt x="520" y="32"/>
                  </a:lnTo>
                  <a:lnTo>
                    <a:pt x="520" y="36"/>
                  </a:lnTo>
                  <a:lnTo>
                    <a:pt x="501" y="37"/>
                  </a:lnTo>
                  <a:lnTo>
                    <a:pt x="501" y="32"/>
                  </a:lnTo>
                  <a:close/>
                  <a:moveTo>
                    <a:pt x="534" y="32"/>
                  </a:moveTo>
                  <a:lnTo>
                    <a:pt x="553" y="31"/>
                  </a:lnTo>
                  <a:lnTo>
                    <a:pt x="553" y="36"/>
                  </a:lnTo>
                  <a:lnTo>
                    <a:pt x="534" y="36"/>
                  </a:lnTo>
                  <a:lnTo>
                    <a:pt x="534" y="32"/>
                  </a:lnTo>
                  <a:close/>
                  <a:moveTo>
                    <a:pt x="568" y="31"/>
                  </a:moveTo>
                  <a:lnTo>
                    <a:pt x="587" y="31"/>
                  </a:lnTo>
                  <a:lnTo>
                    <a:pt x="587" y="36"/>
                  </a:lnTo>
                  <a:lnTo>
                    <a:pt x="568" y="36"/>
                  </a:lnTo>
                  <a:lnTo>
                    <a:pt x="568" y="31"/>
                  </a:lnTo>
                  <a:close/>
                  <a:moveTo>
                    <a:pt x="601" y="31"/>
                  </a:moveTo>
                  <a:lnTo>
                    <a:pt x="620" y="31"/>
                  </a:lnTo>
                  <a:lnTo>
                    <a:pt x="620" y="36"/>
                  </a:lnTo>
                  <a:lnTo>
                    <a:pt x="601" y="36"/>
                  </a:lnTo>
                  <a:lnTo>
                    <a:pt x="601" y="31"/>
                  </a:lnTo>
                  <a:close/>
                  <a:moveTo>
                    <a:pt x="634" y="31"/>
                  </a:moveTo>
                  <a:lnTo>
                    <a:pt x="653" y="31"/>
                  </a:lnTo>
                  <a:lnTo>
                    <a:pt x="654" y="35"/>
                  </a:lnTo>
                  <a:lnTo>
                    <a:pt x="635" y="36"/>
                  </a:lnTo>
                  <a:lnTo>
                    <a:pt x="634" y="31"/>
                  </a:lnTo>
                  <a:close/>
                  <a:moveTo>
                    <a:pt x="668" y="31"/>
                  </a:moveTo>
                  <a:lnTo>
                    <a:pt x="687" y="30"/>
                  </a:lnTo>
                  <a:lnTo>
                    <a:pt x="687" y="35"/>
                  </a:lnTo>
                  <a:lnTo>
                    <a:pt x="668" y="35"/>
                  </a:lnTo>
                  <a:lnTo>
                    <a:pt x="668" y="31"/>
                  </a:lnTo>
                  <a:close/>
                  <a:moveTo>
                    <a:pt x="701" y="30"/>
                  </a:moveTo>
                  <a:lnTo>
                    <a:pt x="720" y="30"/>
                  </a:lnTo>
                  <a:lnTo>
                    <a:pt x="720" y="35"/>
                  </a:lnTo>
                  <a:lnTo>
                    <a:pt x="701" y="35"/>
                  </a:lnTo>
                  <a:lnTo>
                    <a:pt x="701" y="30"/>
                  </a:lnTo>
                  <a:close/>
                  <a:moveTo>
                    <a:pt x="735" y="30"/>
                  </a:moveTo>
                  <a:lnTo>
                    <a:pt x="754" y="30"/>
                  </a:lnTo>
                  <a:lnTo>
                    <a:pt x="754" y="34"/>
                  </a:lnTo>
                  <a:lnTo>
                    <a:pt x="735" y="35"/>
                  </a:lnTo>
                  <a:lnTo>
                    <a:pt x="735" y="30"/>
                  </a:lnTo>
                  <a:close/>
                  <a:moveTo>
                    <a:pt x="768" y="30"/>
                  </a:moveTo>
                  <a:lnTo>
                    <a:pt x="787" y="29"/>
                  </a:lnTo>
                  <a:lnTo>
                    <a:pt x="787" y="34"/>
                  </a:lnTo>
                  <a:lnTo>
                    <a:pt x="768" y="34"/>
                  </a:lnTo>
                  <a:lnTo>
                    <a:pt x="768" y="30"/>
                  </a:lnTo>
                  <a:close/>
                  <a:moveTo>
                    <a:pt x="801" y="29"/>
                  </a:moveTo>
                  <a:lnTo>
                    <a:pt x="821" y="29"/>
                  </a:lnTo>
                  <a:lnTo>
                    <a:pt x="821" y="34"/>
                  </a:lnTo>
                  <a:lnTo>
                    <a:pt x="801" y="34"/>
                  </a:lnTo>
                  <a:lnTo>
                    <a:pt x="801" y="29"/>
                  </a:lnTo>
                  <a:close/>
                  <a:moveTo>
                    <a:pt x="835" y="29"/>
                  </a:moveTo>
                  <a:lnTo>
                    <a:pt x="854" y="29"/>
                  </a:lnTo>
                  <a:lnTo>
                    <a:pt x="854" y="33"/>
                  </a:lnTo>
                  <a:lnTo>
                    <a:pt x="835" y="33"/>
                  </a:lnTo>
                  <a:lnTo>
                    <a:pt x="835" y="29"/>
                  </a:lnTo>
                  <a:close/>
                  <a:moveTo>
                    <a:pt x="868" y="28"/>
                  </a:moveTo>
                  <a:lnTo>
                    <a:pt x="887" y="28"/>
                  </a:lnTo>
                  <a:lnTo>
                    <a:pt x="887" y="33"/>
                  </a:lnTo>
                  <a:lnTo>
                    <a:pt x="868" y="33"/>
                  </a:lnTo>
                  <a:lnTo>
                    <a:pt x="868" y="28"/>
                  </a:lnTo>
                  <a:close/>
                  <a:moveTo>
                    <a:pt x="902" y="28"/>
                  </a:moveTo>
                  <a:lnTo>
                    <a:pt x="921" y="28"/>
                  </a:lnTo>
                  <a:lnTo>
                    <a:pt x="921" y="33"/>
                  </a:lnTo>
                  <a:lnTo>
                    <a:pt x="902" y="33"/>
                  </a:lnTo>
                  <a:lnTo>
                    <a:pt x="902" y="28"/>
                  </a:lnTo>
                  <a:close/>
                  <a:moveTo>
                    <a:pt x="935" y="28"/>
                  </a:moveTo>
                  <a:lnTo>
                    <a:pt x="954" y="28"/>
                  </a:lnTo>
                  <a:lnTo>
                    <a:pt x="954" y="33"/>
                  </a:lnTo>
                  <a:lnTo>
                    <a:pt x="935" y="33"/>
                  </a:lnTo>
                  <a:lnTo>
                    <a:pt x="935" y="28"/>
                  </a:lnTo>
                  <a:close/>
                  <a:moveTo>
                    <a:pt x="969" y="28"/>
                  </a:moveTo>
                  <a:lnTo>
                    <a:pt x="988" y="28"/>
                  </a:lnTo>
                  <a:lnTo>
                    <a:pt x="988" y="32"/>
                  </a:lnTo>
                  <a:lnTo>
                    <a:pt x="969" y="32"/>
                  </a:lnTo>
                  <a:lnTo>
                    <a:pt x="969" y="28"/>
                  </a:lnTo>
                  <a:close/>
                  <a:moveTo>
                    <a:pt x="1002" y="27"/>
                  </a:moveTo>
                  <a:lnTo>
                    <a:pt x="1021" y="27"/>
                  </a:lnTo>
                  <a:lnTo>
                    <a:pt x="1021" y="32"/>
                  </a:lnTo>
                  <a:lnTo>
                    <a:pt x="1002" y="32"/>
                  </a:lnTo>
                  <a:lnTo>
                    <a:pt x="1002" y="27"/>
                  </a:lnTo>
                  <a:close/>
                  <a:moveTo>
                    <a:pt x="1035" y="27"/>
                  </a:moveTo>
                  <a:lnTo>
                    <a:pt x="1054" y="27"/>
                  </a:lnTo>
                  <a:lnTo>
                    <a:pt x="1054" y="32"/>
                  </a:lnTo>
                  <a:lnTo>
                    <a:pt x="1035" y="32"/>
                  </a:lnTo>
                  <a:lnTo>
                    <a:pt x="1035" y="27"/>
                  </a:lnTo>
                  <a:close/>
                  <a:moveTo>
                    <a:pt x="1069" y="27"/>
                  </a:moveTo>
                  <a:lnTo>
                    <a:pt x="1088" y="27"/>
                  </a:lnTo>
                  <a:lnTo>
                    <a:pt x="1088" y="31"/>
                  </a:lnTo>
                  <a:lnTo>
                    <a:pt x="1069" y="31"/>
                  </a:lnTo>
                  <a:lnTo>
                    <a:pt x="1069" y="27"/>
                  </a:lnTo>
                  <a:close/>
                  <a:moveTo>
                    <a:pt x="1102" y="26"/>
                  </a:moveTo>
                  <a:lnTo>
                    <a:pt x="1121" y="26"/>
                  </a:lnTo>
                  <a:lnTo>
                    <a:pt x="1121" y="31"/>
                  </a:lnTo>
                  <a:lnTo>
                    <a:pt x="1102" y="31"/>
                  </a:lnTo>
                  <a:lnTo>
                    <a:pt x="1102" y="26"/>
                  </a:lnTo>
                  <a:close/>
                  <a:moveTo>
                    <a:pt x="1135" y="26"/>
                  </a:moveTo>
                  <a:lnTo>
                    <a:pt x="1154" y="26"/>
                  </a:lnTo>
                  <a:lnTo>
                    <a:pt x="1154" y="31"/>
                  </a:lnTo>
                  <a:lnTo>
                    <a:pt x="1135" y="31"/>
                  </a:lnTo>
                  <a:lnTo>
                    <a:pt x="1135" y="26"/>
                  </a:lnTo>
                  <a:close/>
                  <a:moveTo>
                    <a:pt x="1169" y="26"/>
                  </a:moveTo>
                  <a:lnTo>
                    <a:pt x="1188" y="25"/>
                  </a:lnTo>
                  <a:lnTo>
                    <a:pt x="1188" y="31"/>
                  </a:lnTo>
                  <a:lnTo>
                    <a:pt x="1169" y="31"/>
                  </a:lnTo>
                  <a:lnTo>
                    <a:pt x="1169" y="26"/>
                  </a:lnTo>
                  <a:close/>
                  <a:moveTo>
                    <a:pt x="1202" y="25"/>
                  </a:moveTo>
                  <a:lnTo>
                    <a:pt x="1221" y="25"/>
                  </a:lnTo>
                  <a:lnTo>
                    <a:pt x="1221" y="30"/>
                  </a:lnTo>
                  <a:lnTo>
                    <a:pt x="1202" y="30"/>
                  </a:lnTo>
                  <a:lnTo>
                    <a:pt x="1202" y="25"/>
                  </a:lnTo>
                  <a:close/>
                  <a:moveTo>
                    <a:pt x="1235" y="25"/>
                  </a:moveTo>
                  <a:lnTo>
                    <a:pt x="1255" y="25"/>
                  </a:lnTo>
                  <a:lnTo>
                    <a:pt x="1255" y="30"/>
                  </a:lnTo>
                  <a:lnTo>
                    <a:pt x="1236" y="30"/>
                  </a:lnTo>
                  <a:lnTo>
                    <a:pt x="1235" y="25"/>
                  </a:lnTo>
                  <a:close/>
                  <a:moveTo>
                    <a:pt x="1269" y="25"/>
                  </a:moveTo>
                  <a:lnTo>
                    <a:pt x="1288" y="25"/>
                  </a:lnTo>
                  <a:lnTo>
                    <a:pt x="1288" y="29"/>
                  </a:lnTo>
                  <a:lnTo>
                    <a:pt x="1269" y="30"/>
                  </a:lnTo>
                  <a:lnTo>
                    <a:pt x="1269" y="25"/>
                  </a:lnTo>
                  <a:close/>
                  <a:moveTo>
                    <a:pt x="1303" y="25"/>
                  </a:moveTo>
                  <a:lnTo>
                    <a:pt x="1322" y="24"/>
                  </a:lnTo>
                  <a:lnTo>
                    <a:pt x="1322" y="29"/>
                  </a:lnTo>
                  <a:lnTo>
                    <a:pt x="1303" y="29"/>
                  </a:lnTo>
                  <a:lnTo>
                    <a:pt x="1303" y="25"/>
                  </a:lnTo>
                  <a:close/>
                  <a:moveTo>
                    <a:pt x="1336" y="24"/>
                  </a:moveTo>
                  <a:lnTo>
                    <a:pt x="1355" y="24"/>
                  </a:lnTo>
                  <a:lnTo>
                    <a:pt x="1355" y="29"/>
                  </a:lnTo>
                  <a:lnTo>
                    <a:pt x="1336" y="29"/>
                  </a:lnTo>
                  <a:lnTo>
                    <a:pt x="1336" y="24"/>
                  </a:lnTo>
                  <a:close/>
                  <a:moveTo>
                    <a:pt x="1369" y="24"/>
                  </a:moveTo>
                  <a:lnTo>
                    <a:pt x="1388" y="24"/>
                  </a:lnTo>
                  <a:lnTo>
                    <a:pt x="1388" y="28"/>
                  </a:lnTo>
                  <a:lnTo>
                    <a:pt x="1369" y="29"/>
                  </a:lnTo>
                  <a:lnTo>
                    <a:pt x="1369" y="24"/>
                  </a:lnTo>
                  <a:close/>
                  <a:moveTo>
                    <a:pt x="1403" y="24"/>
                  </a:moveTo>
                  <a:lnTo>
                    <a:pt x="1422" y="23"/>
                  </a:lnTo>
                  <a:lnTo>
                    <a:pt x="1422" y="28"/>
                  </a:lnTo>
                  <a:lnTo>
                    <a:pt x="1403" y="28"/>
                  </a:lnTo>
                  <a:lnTo>
                    <a:pt x="1403" y="24"/>
                  </a:lnTo>
                  <a:close/>
                  <a:moveTo>
                    <a:pt x="1436" y="23"/>
                  </a:moveTo>
                  <a:lnTo>
                    <a:pt x="1455" y="23"/>
                  </a:lnTo>
                  <a:lnTo>
                    <a:pt x="1455" y="28"/>
                  </a:lnTo>
                  <a:lnTo>
                    <a:pt x="1436" y="28"/>
                  </a:lnTo>
                  <a:lnTo>
                    <a:pt x="1436" y="23"/>
                  </a:lnTo>
                  <a:close/>
                  <a:moveTo>
                    <a:pt x="1469" y="23"/>
                  </a:moveTo>
                  <a:lnTo>
                    <a:pt x="1488" y="23"/>
                  </a:lnTo>
                  <a:lnTo>
                    <a:pt x="1488" y="28"/>
                  </a:lnTo>
                  <a:lnTo>
                    <a:pt x="1469" y="28"/>
                  </a:lnTo>
                  <a:lnTo>
                    <a:pt x="1469" y="23"/>
                  </a:lnTo>
                  <a:close/>
                  <a:moveTo>
                    <a:pt x="1503" y="23"/>
                  </a:moveTo>
                  <a:lnTo>
                    <a:pt x="1522" y="22"/>
                  </a:lnTo>
                  <a:lnTo>
                    <a:pt x="1522" y="27"/>
                  </a:lnTo>
                  <a:lnTo>
                    <a:pt x="1503" y="28"/>
                  </a:lnTo>
                  <a:lnTo>
                    <a:pt x="1503" y="23"/>
                  </a:lnTo>
                  <a:close/>
                  <a:moveTo>
                    <a:pt x="1536" y="22"/>
                  </a:moveTo>
                  <a:lnTo>
                    <a:pt x="1555" y="22"/>
                  </a:lnTo>
                  <a:lnTo>
                    <a:pt x="1555" y="27"/>
                  </a:lnTo>
                  <a:lnTo>
                    <a:pt x="1536" y="27"/>
                  </a:lnTo>
                  <a:lnTo>
                    <a:pt x="1536" y="22"/>
                  </a:lnTo>
                  <a:close/>
                  <a:moveTo>
                    <a:pt x="1569" y="22"/>
                  </a:moveTo>
                  <a:lnTo>
                    <a:pt x="1589" y="22"/>
                  </a:lnTo>
                  <a:lnTo>
                    <a:pt x="1589" y="27"/>
                  </a:lnTo>
                  <a:lnTo>
                    <a:pt x="1570" y="27"/>
                  </a:lnTo>
                  <a:lnTo>
                    <a:pt x="1569" y="22"/>
                  </a:lnTo>
                  <a:close/>
                  <a:moveTo>
                    <a:pt x="1603" y="22"/>
                  </a:moveTo>
                  <a:lnTo>
                    <a:pt x="1622" y="22"/>
                  </a:lnTo>
                  <a:lnTo>
                    <a:pt x="1622" y="26"/>
                  </a:lnTo>
                  <a:lnTo>
                    <a:pt x="1603" y="27"/>
                  </a:lnTo>
                  <a:lnTo>
                    <a:pt x="1603" y="22"/>
                  </a:lnTo>
                  <a:close/>
                  <a:moveTo>
                    <a:pt x="1636" y="22"/>
                  </a:moveTo>
                  <a:lnTo>
                    <a:pt x="1656" y="21"/>
                  </a:lnTo>
                  <a:lnTo>
                    <a:pt x="1656" y="26"/>
                  </a:lnTo>
                  <a:lnTo>
                    <a:pt x="1636" y="26"/>
                  </a:lnTo>
                  <a:lnTo>
                    <a:pt x="1636" y="22"/>
                  </a:lnTo>
                  <a:close/>
                  <a:moveTo>
                    <a:pt x="1670" y="21"/>
                  </a:moveTo>
                  <a:lnTo>
                    <a:pt x="1689" y="21"/>
                  </a:lnTo>
                  <a:lnTo>
                    <a:pt x="1689" y="26"/>
                  </a:lnTo>
                  <a:lnTo>
                    <a:pt x="1670" y="26"/>
                  </a:lnTo>
                  <a:lnTo>
                    <a:pt x="1670" y="21"/>
                  </a:lnTo>
                  <a:close/>
                  <a:moveTo>
                    <a:pt x="1703" y="21"/>
                  </a:moveTo>
                  <a:lnTo>
                    <a:pt x="1722" y="21"/>
                  </a:lnTo>
                  <a:lnTo>
                    <a:pt x="1722" y="25"/>
                  </a:lnTo>
                  <a:lnTo>
                    <a:pt x="1703" y="25"/>
                  </a:lnTo>
                  <a:lnTo>
                    <a:pt x="1703" y="21"/>
                  </a:lnTo>
                  <a:close/>
                  <a:moveTo>
                    <a:pt x="1737" y="20"/>
                  </a:moveTo>
                  <a:lnTo>
                    <a:pt x="1756" y="20"/>
                  </a:lnTo>
                  <a:lnTo>
                    <a:pt x="1756" y="25"/>
                  </a:lnTo>
                  <a:lnTo>
                    <a:pt x="1737" y="25"/>
                  </a:lnTo>
                  <a:lnTo>
                    <a:pt x="1737" y="20"/>
                  </a:lnTo>
                  <a:close/>
                  <a:moveTo>
                    <a:pt x="1770" y="20"/>
                  </a:moveTo>
                  <a:lnTo>
                    <a:pt x="1789" y="20"/>
                  </a:lnTo>
                  <a:lnTo>
                    <a:pt x="1789" y="25"/>
                  </a:lnTo>
                  <a:lnTo>
                    <a:pt x="1770" y="25"/>
                  </a:lnTo>
                  <a:lnTo>
                    <a:pt x="1770" y="20"/>
                  </a:lnTo>
                  <a:close/>
                  <a:moveTo>
                    <a:pt x="1803" y="20"/>
                  </a:moveTo>
                  <a:lnTo>
                    <a:pt x="1822" y="20"/>
                  </a:lnTo>
                  <a:lnTo>
                    <a:pt x="1822" y="25"/>
                  </a:lnTo>
                  <a:lnTo>
                    <a:pt x="1803" y="25"/>
                  </a:lnTo>
                  <a:lnTo>
                    <a:pt x="1803" y="20"/>
                  </a:lnTo>
                  <a:close/>
                  <a:moveTo>
                    <a:pt x="1837" y="19"/>
                  </a:moveTo>
                  <a:lnTo>
                    <a:pt x="1856" y="19"/>
                  </a:lnTo>
                  <a:lnTo>
                    <a:pt x="1856" y="24"/>
                  </a:lnTo>
                  <a:lnTo>
                    <a:pt x="1837" y="24"/>
                  </a:lnTo>
                  <a:lnTo>
                    <a:pt x="1837" y="19"/>
                  </a:lnTo>
                  <a:close/>
                  <a:moveTo>
                    <a:pt x="1870" y="19"/>
                  </a:moveTo>
                  <a:lnTo>
                    <a:pt x="1889" y="19"/>
                  </a:lnTo>
                  <a:lnTo>
                    <a:pt x="1889" y="24"/>
                  </a:lnTo>
                  <a:lnTo>
                    <a:pt x="1870" y="24"/>
                  </a:lnTo>
                  <a:lnTo>
                    <a:pt x="1870" y="19"/>
                  </a:lnTo>
                  <a:close/>
                  <a:moveTo>
                    <a:pt x="1904" y="19"/>
                  </a:moveTo>
                  <a:lnTo>
                    <a:pt x="1923" y="19"/>
                  </a:lnTo>
                  <a:lnTo>
                    <a:pt x="1923" y="24"/>
                  </a:lnTo>
                  <a:lnTo>
                    <a:pt x="1904" y="24"/>
                  </a:lnTo>
                  <a:lnTo>
                    <a:pt x="1904" y="19"/>
                  </a:lnTo>
                  <a:close/>
                  <a:moveTo>
                    <a:pt x="1937" y="19"/>
                  </a:moveTo>
                  <a:lnTo>
                    <a:pt x="1956" y="19"/>
                  </a:lnTo>
                  <a:lnTo>
                    <a:pt x="1956" y="23"/>
                  </a:lnTo>
                  <a:lnTo>
                    <a:pt x="1937" y="23"/>
                  </a:lnTo>
                  <a:lnTo>
                    <a:pt x="1937" y="19"/>
                  </a:lnTo>
                  <a:close/>
                  <a:moveTo>
                    <a:pt x="1970" y="18"/>
                  </a:moveTo>
                  <a:lnTo>
                    <a:pt x="1989" y="18"/>
                  </a:lnTo>
                  <a:lnTo>
                    <a:pt x="1989" y="23"/>
                  </a:lnTo>
                  <a:lnTo>
                    <a:pt x="1970" y="23"/>
                  </a:lnTo>
                  <a:lnTo>
                    <a:pt x="1970" y="18"/>
                  </a:lnTo>
                  <a:close/>
                  <a:moveTo>
                    <a:pt x="2004" y="18"/>
                  </a:moveTo>
                  <a:lnTo>
                    <a:pt x="2023" y="18"/>
                  </a:lnTo>
                  <a:lnTo>
                    <a:pt x="2023" y="23"/>
                  </a:lnTo>
                  <a:lnTo>
                    <a:pt x="2004" y="23"/>
                  </a:lnTo>
                  <a:lnTo>
                    <a:pt x="2004" y="18"/>
                  </a:lnTo>
                  <a:close/>
                  <a:moveTo>
                    <a:pt x="2037" y="18"/>
                  </a:moveTo>
                  <a:lnTo>
                    <a:pt x="2056" y="18"/>
                  </a:lnTo>
                  <a:lnTo>
                    <a:pt x="2056" y="22"/>
                  </a:lnTo>
                  <a:lnTo>
                    <a:pt x="2037" y="22"/>
                  </a:lnTo>
                  <a:lnTo>
                    <a:pt x="2037" y="18"/>
                  </a:lnTo>
                  <a:close/>
                  <a:moveTo>
                    <a:pt x="2071" y="17"/>
                  </a:moveTo>
                  <a:lnTo>
                    <a:pt x="2090" y="17"/>
                  </a:lnTo>
                  <a:lnTo>
                    <a:pt x="2090" y="22"/>
                  </a:lnTo>
                  <a:lnTo>
                    <a:pt x="2071" y="22"/>
                  </a:lnTo>
                  <a:lnTo>
                    <a:pt x="2071" y="17"/>
                  </a:lnTo>
                  <a:close/>
                  <a:moveTo>
                    <a:pt x="2104" y="17"/>
                  </a:moveTo>
                  <a:lnTo>
                    <a:pt x="2123" y="17"/>
                  </a:lnTo>
                  <a:lnTo>
                    <a:pt x="2123" y="22"/>
                  </a:lnTo>
                  <a:lnTo>
                    <a:pt x="2104" y="22"/>
                  </a:lnTo>
                  <a:lnTo>
                    <a:pt x="2104" y="17"/>
                  </a:lnTo>
                  <a:close/>
                  <a:moveTo>
                    <a:pt x="2137" y="17"/>
                  </a:moveTo>
                  <a:lnTo>
                    <a:pt x="2156" y="17"/>
                  </a:lnTo>
                  <a:lnTo>
                    <a:pt x="2156" y="21"/>
                  </a:lnTo>
                  <a:lnTo>
                    <a:pt x="2137" y="22"/>
                  </a:lnTo>
                  <a:lnTo>
                    <a:pt x="2137" y="17"/>
                  </a:lnTo>
                  <a:close/>
                  <a:moveTo>
                    <a:pt x="2171" y="17"/>
                  </a:moveTo>
                  <a:lnTo>
                    <a:pt x="2190" y="16"/>
                  </a:lnTo>
                  <a:lnTo>
                    <a:pt x="2190" y="21"/>
                  </a:lnTo>
                  <a:lnTo>
                    <a:pt x="2171" y="21"/>
                  </a:lnTo>
                  <a:lnTo>
                    <a:pt x="2171" y="17"/>
                  </a:lnTo>
                  <a:close/>
                  <a:moveTo>
                    <a:pt x="2204" y="16"/>
                  </a:moveTo>
                  <a:lnTo>
                    <a:pt x="2223" y="16"/>
                  </a:lnTo>
                  <a:lnTo>
                    <a:pt x="2223" y="21"/>
                  </a:lnTo>
                  <a:lnTo>
                    <a:pt x="2204" y="21"/>
                  </a:lnTo>
                  <a:lnTo>
                    <a:pt x="2204" y="16"/>
                  </a:lnTo>
                  <a:close/>
                  <a:moveTo>
                    <a:pt x="2238" y="16"/>
                  </a:moveTo>
                  <a:lnTo>
                    <a:pt x="2257" y="16"/>
                  </a:lnTo>
                  <a:lnTo>
                    <a:pt x="2257" y="20"/>
                  </a:lnTo>
                  <a:lnTo>
                    <a:pt x="2238" y="21"/>
                  </a:lnTo>
                  <a:lnTo>
                    <a:pt x="2238" y="16"/>
                  </a:lnTo>
                  <a:close/>
                  <a:moveTo>
                    <a:pt x="2271" y="16"/>
                  </a:moveTo>
                  <a:lnTo>
                    <a:pt x="2290" y="15"/>
                  </a:lnTo>
                  <a:lnTo>
                    <a:pt x="2290" y="20"/>
                  </a:lnTo>
                  <a:lnTo>
                    <a:pt x="2271" y="20"/>
                  </a:lnTo>
                  <a:lnTo>
                    <a:pt x="2271" y="16"/>
                  </a:lnTo>
                  <a:close/>
                  <a:moveTo>
                    <a:pt x="2304" y="15"/>
                  </a:moveTo>
                  <a:lnTo>
                    <a:pt x="2323" y="15"/>
                  </a:lnTo>
                  <a:lnTo>
                    <a:pt x="2323" y="20"/>
                  </a:lnTo>
                  <a:lnTo>
                    <a:pt x="2304" y="20"/>
                  </a:lnTo>
                  <a:lnTo>
                    <a:pt x="2304" y="15"/>
                  </a:lnTo>
                  <a:close/>
                  <a:moveTo>
                    <a:pt x="2338" y="15"/>
                  </a:moveTo>
                  <a:lnTo>
                    <a:pt x="2357" y="15"/>
                  </a:lnTo>
                  <a:lnTo>
                    <a:pt x="2357" y="19"/>
                  </a:lnTo>
                  <a:lnTo>
                    <a:pt x="2338" y="20"/>
                  </a:lnTo>
                  <a:lnTo>
                    <a:pt x="2338" y="15"/>
                  </a:lnTo>
                  <a:close/>
                  <a:moveTo>
                    <a:pt x="2371" y="15"/>
                  </a:moveTo>
                  <a:lnTo>
                    <a:pt x="2390" y="14"/>
                  </a:lnTo>
                  <a:lnTo>
                    <a:pt x="2390" y="19"/>
                  </a:lnTo>
                  <a:lnTo>
                    <a:pt x="2371" y="19"/>
                  </a:lnTo>
                  <a:lnTo>
                    <a:pt x="2371" y="15"/>
                  </a:lnTo>
                  <a:close/>
                  <a:moveTo>
                    <a:pt x="2404" y="14"/>
                  </a:moveTo>
                  <a:lnTo>
                    <a:pt x="2424" y="14"/>
                  </a:lnTo>
                  <a:lnTo>
                    <a:pt x="2424" y="19"/>
                  </a:lnTo>
                  <a:lnTo>
                    <a:pt x="2404" y="19"/>
                  </a:lnTo>
                  <a:lnTo>
                    <a:pt x="2404" y="14"/>
                  </a:lnTo>
                  <a:close/>
                  <a:moveTo>
                    <a:pt x="2438" y="14"/>
                  </a:moveTo>
                  <a:lnTo>
                    <a:pt x="2457" y="14"/>
                  </a:lnTo>
                  <a:lnTo>
                    <a:pt x="2457" y="19"/>
                  </a:lnTo>
                  <a:lnTo>
                    <a:pt x="2438" y="19"/>
                  </a:lnTo>
                  <a:lnTo>
                    <a:pt x="2438" y="14"/>
                  </a:lnTo>
                  <a:close/>
                  <a:moveTo>
                    <a:pt x="2471" y="14"/>
                  </a:moveTo>
                  <a:lnTo>
                    <a:pt x="2490" y="14"/>
                  </a:lnTo>
                  <a:lnTo>
                    <a:pt x="2491" y="18"/>
                  </a:lnTo>
                  <a:lnTo>
                    <a:pt x="2471" y="19"/>
                  </a:lnTo>
                  <a:lnTo>
                    <a:pt x="2471" y="14"/>
                  </a:lnTo>
                  <a:close/>
                  <a:moveTo>
                    <a:pt x="2505" y="14"/>
                  </a:moveTo>
                  <a:lnTo>
                    <a:pt x="2524" y="13"/>
                  </a:lnTo>
                  <a:lnTo>
                    <a:pt x="2524" y="18"/>
                  </a:lnTo>
                  <a:lnTo>
                    <a:pt x="2505" y="18"/>
                  </a:lnTo>
                  <a:lnTo>
                    <a:pt x="2505" y="14"/>
                  </a:lnTo>
                  <a:close/>
                  <a:moveTo>
                    <a:pt x="2538" y="13"/>
                  </a:moveTo>
                  <a:lnTo>
                    <a:pt x="2557" y="13"/>
                  </a:lnTo>
                  <a:lnTo>
                    <a:pt x="2557" y="18"/>
                  </a:lnTo>
                  <a:lnTo>
                    <a:pt x="2538" y="18"/>
                  </a:lnTo>
                  <a:lnTo>
                    <a:pt x="2538" y="13"/>
                  </a:lnTo>
                  <a:close/>
                  <a:moveTo>
                    <a:pt x="2572" y="13"/>
                  </a:moveTo>
                  <a:lnTo>
                    <a:pt x="2591" y="13"/>
                  </a:lnTo>
                  <a:lnTo>
                    <a:pt x="2591" y="17"/>
                  </a:lnTo>
                  <a:lnTo>
                    <a:pt x="2572" y="17"/>
                  </a:lnTo>
                  <a:lnTo>
                    <a:pt x="2572" y="13"/>
                  </a:lnTo>
                  <a:close/>
                  <a:moveTo>
                    <a:pt x="2605" y="12"/>
                  </a:moveTo>
                  <a:lnTo>
                    <a:pt x="2624" y="12"/>
                  </a:lnTo>
                  <a:lnTo>
                    <a:pt x="2624" y="17"/>
                  </a:lnTo>
                  <a:lnTo>
                    <a:pt x="2605" y="17"/>
                  </a:lnTo>
                  <a:lnTo>
                    <a:pt x="2605" y="12"/>
                  </a:lnTo>
                  <a:close/>
                  <a:moveTo>
                    <a:pt x="2638" y="12"/>
                  </a:moveTo>
                  <a:lnTo>
                    <a:pt x="2657" y="12"/>
                  </a:lnTo>
                  <a:lnTo>
                    <a:pt x="2657" y="17"/>
                  </a:lnTo>
                  <a:lnTo>
                    <a:pt x="2638" y="17"/>
                  </a:lnTo>
                  <a:lnTo>
                    <a:pt x="2638" y="12"/>
                  </a:lnTo>
                  <a:close/>
                  <a:moveTo>
                    <a:pt x="2672" y="12"/>
                  </a:moveTo>
                  <a:lnTo>
                    <a:pt x="2691" y="12"/>
                  </a:lnTo>
                  <a:lnTo>
                    <a:pt x="2691" y="17"/>
                  </a:lnTo>
                  <a:lnTo>
                    <a:pt x="2672" y="17"/>
                  </a:lnTo>
                  <a:lnTo>
                    <a:pt x="2672" y="12"/>
                  </a:lnTo>
                  <a:close/>
                  <a:moveTo>
                    <a:pt x="2705" y="11"/>
                  </a:moveTo>
                  <a:lnTo>
                    <a:pt x="2724" y="11"/>
                  </a:lnTo>
                  <a:lnTo>
                    <a:pt x="2724" y="16"/>
                  </a:lnTo>
                  <a:lnTo>
                    <a:pt x="2705" y="16"/>
                  </a:lnTo>
                  <a:lnTo>
                    <a:pt x="2705" y="11"/>
                  </a:lnTo>
                  <a:close/>
                  <a:moveTo>
                    <a:pt x="2738" y="11"/>
                  </a:moveTo>
                  <a:lnTo>
                    <a:pt x="2757" y="11"/>
                  </a:lnTo>
                  <a:lnTo>
                    <a:pt x="2757" y="16"/>
                  </a:lnTo>
                  <a:lnTo>
                    <a:pt x="2738" y="16"/>
                  </a:lnTo>
                  <a:lnTo>
                    <a:pt x="2738" y="11"/>
                  </a:lnTo>
                  <a:close/>
                  <a:moveTo>
                    <a:pt x="2772" y="11"/>
                  </a:moveTo>
                  <a:lnTo>
                    <a:pt x="2791" y="11"/>
                  </a:lnTo>
                  <a:lnTo>
                    <a:pt x="2791" y="16"/>
                  </a:lnTo>
                  <a:lnTo>
                    <a:pt x="2772" y="16"/>
                  </a:lnTo>
                  <a:lnTo>
                    <a:pt x="2772" y="11"/>
                  </a:lnTo>
                  <a:close/>
                  <a:moveTo>
                    <a:pt x="2805" y="11"/>
                  </a:moveTo>
                  <a:lnTo>
                    <a:pt x="2824" y="11"/>
                  </a:lnTo>
                  <a:lnTo>
                    <a:pt x="2825" y="15"/>
                  </a:lnTo>
                  <a:lnTo>
                    <a:pt x="2805" y="15"/>
                  </a:lnTo>
                  <a:lnTo>
                    <a:pt x="2805" y="11"/>
                  </a:lnTo>
                  <a:close/>
                  <a:moveTo>
                    <a:pt x="2839" y="10"/>
                  </a:moveTo>
                  <a:lnTo>
                    <a:pt x="2858" y="10"/>
                  </a:lnTo>
                  <a:lnTo>
                    <a:pt x="2858" y="15"/>
                  </a:lnTo>
                  <a:lnTo>
                    <a:pt x="2839" y="15"/>
                  </a:lnTo>
                  <a:lnTo>
                    <a:pt x="2839" y="10"/>
                  </a:lnTo>
                  <a:close/>
                  <a:moveTo>
                    <a:pt x="2872" y="10"/>
                  </a:moveTo>
                  <a:lnTo>
                    <a:pt x="2891" y="10"/>
                  </a:lnTo>
                  <a:lnTo>
                    <a:pt x="2891" y="15"/>
                  </a:lnTo>
                  <a:lnTo>
                    <a:pt x="2872" y="15"/>
                  </a:lnTo>
                  <a:lnTo>
                    <a:pt x="2872" y="10"/>
                  </a:lnTo>
                  <a:close/>
                  <a:moveTo>
                    <a:pt x="2906" y="10"/>
                  </a:moveTo>
                  <a:lnTo>
                    <a:pt x="2925" y="10"/>
                  </a:lnTo>
                  <a:lnTo>
                    <a:pt x="2925" y="14"/>
                  </a:lnTo>
                  <a:lnTo>
                    <a:pt x="2906" y="14"/>
                  </a:lnTo>
                  <a:lnTo>
                    <a:pt x="2906" y="10"/>
                  </a:lnTo>
                  <a:close/>
                  <a:moveTo>
                    <a:pt x="2939" y="9"/>
                  </a:moveTo>
                  <a:lnTo>
                    <a:pt x="2958" y="9"/>
                  </a:lnTo>
                  <a:lnTo>
                    <a:pt x="2958" y="14"/>
                  </a:lnTo>
                  <a:lnTo>
                    <a:pt x="2939" y="14"/>
                  </a:lnTo>
                  <a:lnTo>
                    <a:pt x="2939" y="9"/>
                  </a:lnTo>
                  <a:close/>
                  <a:moveTo>
                    <a:pt x="2972" y="9"/>
                  </a:moveTo>
                  <a:lnTo>
                    <a:pt x="2991" y="9"/>
                  </a:lnTo>
                  <a:lnTo>
                    <a:pt x="2991" y="14"/>
                  </a:lnTo>
                  <a:lnTo>
                    <a:pt x="2972" y="14"/>
                  </a:lnTo>
                  <a:lnTo>
                    <a:pt x="2972" y="9"/>
                  </a:lnTo>
                  <a:close/>
                  <a:moveTo>
                    <a:pt x="3006" y="9"/>
                  </a:moveTo>
                  <a:lnTo>
                    <a:pt x="3025" y="8"/>
                  </a:lnTo>
                  <a:lnTo>
                    <a:pt x="3025" y="13"/>
                  </a:lnTo>
                  <a:lnTo>
                    <a:pt x="3006" y="14"/>
                  </a:lnTo>
                  <a:lnTo>
                    <a:pt x="3006" y="9"/>
                  </a:lnTo>
                  <a:close/>
                  <a:moveTo>
                    <a:pt x="3039" y="8"/>
                  </a:moveTo>
                  <a:lnTo>
                    <a:pt x="3058" y="8"/>
                  </a:lnTo>
                  <a:lnTo>
                    <a:pt x="3058" y="13"/>
                  </a:lnTo>
                  <a:lnTo>
                    <a:pt x="3039" y="13"/>
                  </a:lnTo>
                  <a:lnTo>
                    <a:pt x="3039" y="8"/>
                  </a:lnTo>
                  <a:close/>
                  <a:moveTo>
                    <a:pt x="3072" y="8"/>
                  </a:moveTo>
                  <a:lnTo>
                    <a:pt x="3091" y="8"/>
                  </a:lnTo>
                  <a:lnTo>
                    <a:pt x="3092" y="13"/>
                  </a:lnTo>
                  <a:lnTo>
                    <a:pt x="3072" y="13"/>
                  </a:lnTo>
                  <a:lnTo>
                    <a:pt x="3072" y="8"/>
                  </a:lnTo>
                  <a:close/>
                  <a:moveTo>
                    <a:pt x="3106" y="8"/>
                  </a:moveTo>
                  <a:lnTo>
                    <a:pt x="3125" y="8"/>
                  </a:lnTo>
                  <a:lnTo>
                    <a:pt x="3125" y="12"/>
                  </a:lnTo>
                  <a:lnTo>
                    <a:pt x="3106" y="13"/>
                  </a:lnTo>
                  <a:lnTo>
                    <a:pt x="3106" y="8"/>
                  </a:lnTo>
                  <a:close/>
                  <a:moveTo>
                    <a:pt x="3139" y="8"/>
                  </a:moveTo>
                  <a:lnTo>
                    <a:pt x="3158" y="7"/>
                  </a:lnTo>
                  <a:lnTo>
                    <a:pt x="3158" y="12"/>
                  </a:lnTo>
                  <a:lnTo>
                    <a:pt x="3139" y="12"/>
                  </a:lnTo>
                  <a:lnTo>
                    <a:pt x="3139" y="8"/>
                  </a:lnTo>
                  <a:close/>
                  <a:moveTo>
                    <a:pt x="3173" y="7"/>
                  </a:moveTo>
                  <a:lnTo>
                    <a:pt x="3192" y="7"/>
                  </a:lnTo>
                  <a:lnTo>
                    <a:pt x="3192" y="12"/>
                  </a:lnTo>
                  <a:lnTo>
                    <a:pt x="3173" y="12"/>
                  </a:lnTo>
                  <a:lnTo>
                    <a:pt x="3173" y="7"/>
                  </a:lnTo>
                  <a:close/>
                  <a:moveTo>
                    <a:pt x="3206" y="7"/>
                  </a:moveTo>
                  <a:lnTo>
                    <a:pt x="3225" y="7"/>
                  </a:lnTo>
                  <a:lnTo>
                    <a:pt x="3225" y="11"/>
                  </a:lnTo>
                  <a:lnTo>
                    <a:pt x="3206" y="12"/>
                  </a:lnTo>
                  <a:lnTo>
                    <a:pt x="3206" y="7"/>
                  </a:lnTo>
                  <a:close/>
                  <a:moveTo>
                    <a:pt x="3239" y="7"/>
                  </a:moveTo>
                  <a:lnTo>
                    <a:pt x="3259" y="6"/>
                  </a:lnTo>
                  <a:lnTo>
                    <a:pt x="3259" y="11"/>
                  </a:lnTo>
                  <a:lnTo>
                    <a:pt x="3239" y="11"/>
                  </a:lnTo>
                  <a:lnTo>
                    <a:pt x="3239" y="7"/>
                  </a:lnTo>
                  <a:close/>
                  <a:moveTo>
                    <a:pt x="3273" y="6"/>
                  </a:moveTo>
                  <a:lnTo>
                    <a:pt x="3292" y="6"/>
                  </a:lnTo>
                  <a:lnTo>
                    <a:pt x="3292" y="11"/>
                  </a:lnTo>
                  <a:lnTo>
                    <a:pt x="3273" y="11"/>
                  </a:lnTo>
                  <a:lnTo>
                    <a:pt x="3273" y="6"/>
                  </a:lnTo>
                  <a:close/>
                  <a:moveTo>
                    <a:pt x="3306" y="6"/>
                  </a:moveTo>
                  <a:lnTo>
                    <a:pt x="3325" y="6"/>
                  </a:lnTo>
                  <a:lnTo>
                    <a:pt x="3325" y="11"/>
                  </a:lnTo>
                  <a:lnTo>
                    <a:pt x="3306" y="11"/>
                  </a:lnTo>
                  <a:lnTo>
                    <a:pt x="3306" y="6"/>
                  </a:lnTo>
                  <a:close/>
                  <a:moveTo>
                    <a:pt x="3340" y="6"/>
                  </a:moveTo>
                  <a:lnTo>
                    <a:pt x="3359" y="5"/>
                  </a:lnTo>
                  <a:lnTo>
                    <a:pt x="3359" y="10"/>
                  </a:lnTo>
                  <a:lnTo>
                    <a:pt x="3340" y="11"/>
                  </a:lnTo>
                  <a:lnTo>
                    <a:pt x="3340" y="6"/>
                  </a:lnTo>
                  <a:close/>
                  <a:moveTo>
                    <a:pt x="3373" y="5"/>
                  </a:moveTo>
                  <a:lnTo>
                    <a:pt x="3392" y="5"/>
                  </a:lnTo>
                  <a:lnTo>
                    <a:pt x="3392" y="10"/>
                  </a:lnTo>
                  <a:lnTo>
                    <a:pt x="3373" y="10"/>
                  </a:lnTo>
                  <a:lnTo>
                    <a:pt x="3373" y="5"/>
                  </a:lnTo>
                  <a:close/>
                  <a:moveTo>
                    <a:pt x="3406" y="5"/>
                  </a:moveTo>
                  <a:lnTo>
                    <a:pt x="3425" y="5"/>
                  </a:lnTo>
                  <a:lnTo>
                    <a:pt x="3426" y="10"/>
                  </a:lnTo>
                  <a:lnTo>
                    <a:pt x="3407" y="10"/>
                  </a:lnTo>
                  <a:lnTo>
                    <a:pt x="3406" y="5"/>
                  </a:lnTo>
                  <a:close/>
                  <a:moveTo>
                    <a:pt x="3440" y="5"/>
                  </a:moveTo>
                  <a:lnTo>
                    <a:pt x="3459" y="5"/>
                  </a:lnTo>
                  <a:lnTo>
                    <a:pt x="3459" y="9"/>
                  </a:lnTo>
                  <a:lnTo>
                    <a:pt x="3440" y="10"/>
                  </a:lnTo>
                  <a:lnTo>
                    <a:pt x="3440" y="5"/>
                  </a:lnTo>
                  <a:close/>
                  <a:moveTo>
                    <a:pt x="3473" y="4"/>
                  </a:moveTo>
                  <a:lnTo>
                    <a:pt x="3492" y="4"/>
                  </a:lnTo>
                  <a:lnTo>
                    <a:pt x="3492" y="9"/>
                  </a:lnTo>
                  <a:lnTo>
                    <a:pt x="3473" y="9"/>
                  </a:lnTo>
                  <a:lnTo>
                    <a:pt x="3473" y="4"/>
                  </a:lnTo>
                  <a:close/>
                  <a:moveTo>
                    <a:pt x="3507" y="4"/>
                  </a:moveTo>
                  <a:lnTo>
                    <a:pt x="3526" y="4"/>
                  </a:lnTo>
                  <a:lnTo>
                    <a:pt x="3526" y="9"/>
                  </a:lnTo>
                  <a:lnTo>
                    <a:pt x="3507" y="9"/>
                  </a:lnTo>
                  <a:lnTo>
                    <a:pt x="3507" y="4"/>
                  </a:lnTo>
                  <a:close/>
                  <a:moveTo>
                    <a:pt x="3540" y="4"/>
                  </a:moveTo>
                  <a:lnTo>
                    <a:pt x="3559" y="4"/>
                  </a:lnTo>
                  <a:lnTo>
                    <a:pt x="3559" y="8"/>
                  </a:lnTo>
                  <a:lnTo>
                    <a:pt x="3540" y="8"/>
                  </a:lnTo>
                  <a:lnTo>
                    <a:pt x="3540" y="4"/>
                  </a:lnTo>
                  <a:close/>
                  <a:moveTo>
                    <a:pt x="3573" y="3"/>
                  </a:moveTo>
                  <a:lnTo>
                    <a:pt x="3593" y="3"/>
                  </a:lnTo>
                  <a:lnTo>
                    <a:pt x="3593" y="8"/>
                  </a:lnTo>
                  <a:lnTo>
                    <a:pt x="3573" y="8"/>
                  </a:lnTo>
                  <a:lnTo>
                    <a:pt x="3573" y="3"/>
                  </a:lnTo>
                  <a:close/>
                  <a:moveTo>
                    <a:pt x="3607" y="3"/>
                  </a:moveTo>
                  <a:lnTo>
                    <a:pt x="3626" y="3"/>
                  </a:lnTo>
                  <a:lnTo>
                    <a:pt x="3626" y="8"/>
                  </a:lnTo>
                  <a:lnTo>
                    <a:pt x="3607" y="8"/>
                  </a:lnTo>
                  <a:lnTo>
                    <a:pt x="3607" y="3"/>
                  </a:lnTo>
                  <a:close/>
                  <a:moveTo>
                    <a:pt x="3640" y="3"/>
                  </a:moveTo>
                  <a:lnTo>
                    <a:pt x="3659" y="3"/>
                  </a:lnTo>
                  <a:lnTo>
                    <a:pt x="3659" y="8"/>
                  </a:lnTo>
                  <a:lnTo>
                    <a:pt x="3640" y="8"/>
                  </a:lnTo>
                  <a:lnTo>
                    <a:pt x="3640" y="3"/>
                  </a:lnTo>
                  <a:close/>
                  <a:moveTo>
                    <a:pt x="3674" y="3"/>
                  </a:moveTo>
                  <a:lnTo>
                    <a:pt x="3693" y="3"/>
                  </a:lnTo>
                  <a:lnTo>
                    <a:pt x="3693" y="7"/>
                  </a:lnTo>
                  <a:lnTo>
                    <a:pt x="3674" y="7"/>
                  </a:lnTo>
                  <a:lnTo>
                    <a:pt x="3674" y="3"/>
                  </a:lnTo>
                  <a:close/>
                  <a:moveTo>
                    <a:pt x="3707" y="2"/>
                  </a:moveTo>
                  <a:lnTo>
                    <a:pt x="3726" y="2"/>
                  </a:lnTo>
                  <a:lnTo>
                    <a:pt x="3726" y="7"/>
                  </a:lnTo>
                  <a:lnTo>
                    <a:pt x="3707" y="7"/>
                  </a:lnTo>
                  <a:lnTo>
                    <a:pt x="3707" y="2"/>
                  </a:lnTo>
                  <a:close/>
                  <a:moveTo>
                    <a:pt x="3740" y="2"/>
                  </a:moveTo>
                  <a:lnTo>
                    <a:pt x="3760" y="2"/>
                  </a:lnTo>
                  <a:lnTo>
                    <a:pt x="3760" y="7"/>
                  </a:lnTo>
                  <a:lnTo>
                    <a:pt x="3741" y="7"/>
                  </a:lnTo>
                  <a:lnTo>
                    <a:pt x="3740" y="2"/>
                  </a:lnTo>
                  <a:close/>
                  <a:moveTo>
                    <a:pt x="3774" y="2"/>
                  </a:moveTo>
                  <a:lnTo>
                    <a:pt x="3793" y="2"/>
                  </a:lnTo>
                  <a:lnTo>
                    <a:pt x="3793" y="6"/>
                  </a:lnTo>
                  <a:lnTo>
                    <a:pt x="3774" y="6"/>
                  </a:lnTo>
                  <a:lnTo>
                    <a:pt x="3774" y="2"/>
                  </a:lnTo>
                  <a:close/>
                  <a:moveTo>
                    <a:pt x="3807" y="1"/>
                  </a:moveTo>
                  <a:lnTo>
                    <a:pt x="3826" y="1"/>
                  </a:lnTo>
                  <a:lnTo>
                    <a:pt x="3826" y="6"/>
                  </a:lnTo>
                  <a:lnTo>
                    <a:pt x="3807" y="6"/>
                  </a:lnTo>
                  <a:lnTo>
                    <a:pt x="3807" y="1"/>
                  </a:lnTo>
                  <a:close/>
                  <a:moveTo>
                    <a:pt x="3841" y="1"/>
                  </a:moveTo>
                  <a:lnTo>
                    <a:pt x="3860" y="1"/>
                  </a:lnTo>
                  <a:lnTo>
                    <a:pt x="3860" y="5"/>
                  </a:lnTo>
                  <a:lnTo>
                    <a:pt x="3841" y="6"/>
                  </a:lnTo>
                  <a:lnTo>
                    <a:pt x="3841" y="1"/>
                  </a:lnTo>
                  <a:close/>
                  <a:moveTo>
                    <a:pt x="3874" y="1"/>
                  </a:moveTo>
                  <a:lnTo>
                    <a:pt x="3892" y="0"/>
                  </a:lnTo>
                  <a:lnTo>
                    <a:pt x="3892" y="5"/>
                  </a:lnTo>
                  <a:lnTo>
                    <a:pt x="3874" y="5"/>
                  </a:lnTo>
                  <a:lnTo>
                    <a:pt x="3874" y="1"/>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60" name="Rectangle 63"/>
            <p:cNvSpPr>
              <a:spLocks noChangeArrowheads="1"/>
            </p:cNvSpPr>
            <p:nvPr/>
          </p:nvSpPr>
          <p:spPr bwMode="auto">
            <a:xfrm>
              <a:off x="2195" y="1493"/>
              <a:ext cx="67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ko-KR" altLang="ko-KR" sz="1015" b="1" dirty="0">
                  <a:solidFill>
                    <a:srgbClr val="000000"/>
                  </a:solidFill>
                </a:rPr>
                <a:t>Cloud Computing</a:t>
              </a:r>
              <a:endParaRPr lang="ko-KR" altLang="ko-KR" sz="1662" dirty="0">
                <a:effectLst>
                  <a:outerShdw blurRad="38100" dist="38100" dir="2700000" algn="tl">
                    <a:srgbClr val="C0C0C0"/>
                  </a:outerShdw>
                </a:effectLst>
              </a:endParaRPr>
            </a:p>
          </p:txBody>
        </p:sp>
        <p:sp>
          <p:nvSpPr>
            <p:cNvPr id="61" name="Freeform 64"/>
            <p:cNvSpPr>
              <a:spLocks/>
            </p:cNvSpPr>
            <p:nvPr/>
          </p:nvSpPr>
          <p:spPr bwMode="auto">
            <a:xfrm>
              <a:off x="1820" y="3238"/>
              <a:ext cx="291" cy="149"/>
            </a:xfrm>
            <a:custGeom>
              <a:avLst/>
              <a:gdLst>
                <a:gd name="T0" fmla="*/ 0 w 291"/>
                <a:gd name="T1" fmla="*/ 145 h 149"/>
                <a:gd name="T2" fmla="*/ 289 w 291"/>
                <a:gd name="T3" fmla="*/ 0 h 149"/>
                <a:gd name="T4" fmla="*/ 291 w 291"/>
                <a:gd name="T5" fmla="*/ 5 h 149"/>
                <a:gd name="T6" fmla="*/ 2 w 291"/>
                <a:gd name="T7" fmla="*/ 149 h 149"/>
                <a:gd name="T8" fmla="*/ 0 w 291"/>
                <a:gd name="T9" fmla="*/ 145 h 149"/>
              </a:gdLst>
              <a:ahLst/>
              <a:cxnLst>
                <a:cxn ang="0">
                  <a:pos x="T0" y="T1"/>
                </a:cxn>
                <a:cxn ang="0">
                  <a:pos x="T2" y="T3"/>
                </a:cxn>
                <a:cxn ang="0">
                  <a:pos x="T4" y="T5"/>
                </a:cxn>
                <a:cxn ang="0">
                  <a:pos x="T6" y="T7"/>
                </a:cxn>
                <a:cxn ang="0">
                  <a:pos x="T8" y="T9"/>
                </a:cxn>
              </a:cxnLst>
              <a:rect l="0" t="0" r="r" b="b"/>
              <a:pathLst>
                <a:path w="291" h="149">
                  <a:moveTo>
                    <a:pt x="0" y="145"/>
                  </a:moveTo>
                  <a:lnTo>
                    <a:pt x="289" y="0"/>
                  </a:lnTo>
                  <a:lnTo>
                    <a:pt x="291" y="5"/>
                  </a:lnTo>
                  <a:lnTo>
                    <a:pt x="2" y="149"/>
                  </a:lnTo>
                  <a:lnTo>
                    <a:pt x="0" y="145"/>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62" name="Freeform 65"/>
            <p:cNvSpPr>
              <a:spLocks/>
            </p:cNvSpPr>
            <p:nvPr/>
          </p:nvSpPr>
          <p:spPr bwMode="auto">
            <a:xfrm>
              <a:off x="3079" y="3238"/>
              <a:ext cx="290" cy="149"/>
            </a:xfrm>
            <a:custGeom>
              <a:avLst/>
              <a:gdLst>
                <a:gd name="T0" fmla="*/ 288 w 290"/>
                <a:gd name="T1" fmla="*/ 149 h 149"/>
                <a:gd name="T2" fmla="*/ 0 w 290"/>
                <a:gd name="T3" fmla="*/ 5 h 149"/>
                <a:gd name="T4" fmla="*/ 2 w 290"/>
                <a:gd name="T5" fmla="*/ 0 h 149"/>
                <a:gd name="T6" fmla="*/ 290 w 290"/>
                <a:gd name="T7" fmla="*/ 145 h 149"/>
                <a:gd name="T8" fmla="*/ 288 w 290"/>
                <a:gd name="T9" fmla="*/ 149 h 149"/>
              </a:gdLst>
              <a:ahLst/>
              <a:cxnLst>
                <a:cxn ang="0">
                  <a:pos x="T0" y="T1"/>
                </a:cxn>
                <a:cxn ang="0">
                  <a:pos x="T2" y="T3"/>
                </a:cxn>
                <a:cxn ang="0">
                  <a:pos x="T4" y="T5"/>
                </a:cxn>
                <a:cxn ang="0">
                  <a:pos x="T6" y="T7"/>
                </a:cxn>
                <a:cxn ang="0">
                  <a:pos x="T8" y="T9"/>
                </a:cxn>
              </a:cxnLst>
              <a:rect l="0" t="0" r="r" b="b"/>
              <a:pathLst>
                <a:path w="290" h="149">
                  <a:moveTo>
                    <a:pt x="288" y="149"/>
                  </a:moveTo>
                  <a:lnTo>
                    <a:pt x="0" y="5"/>
                  </a:lnTo>
                  <a:lnTo>
                    <a:pt x="2" y="0"/>
                  </a:lnTo>
                  <a:lnTo>
                    <a:pt x="290" y="145"/>
                  </a:lnTo>
                  <a:lnTo>
                    <a:pt x="288" y="149"/>
                  </a:lnTo>
                  <a:close/>
                </a:path>
              </a:pathLst>
            </a:cu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63" name="Rectangle 66"/>
            <p:cNvSpPr>
              <a:spLocks noChangeArrowheads="1"/>
            </p:cNvSpPr>
            <p:nvPr/>
          </p:nvSpPr>
          <p:spPr bwMode="auto">
            <a:xfrm>
              <a:off x="2572" y="2626"/>
              <a:ext cx="5" cy="180"/>
            </a:xfrm>
            <a:prstGeom prst="rect">
              <a:avLst/>
            </a:pr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20480" name="Rectangle 67"/>
            <p:cNvSpPr>
              <a:spLocks noChangeArrowheads="1"/>
            </p:cNvSpPr>
            <p:nvPr/>
          </p:nvSpPr>
          <p:spPr bwMode="auto">
            <a:xfrm>
              <a:off x="2572" y="1234"/>
              <a:ext cx="5" cy="171"/>
            </a:xfrm>
            <a:prstGeom prst="rect">
              <a:avLst/>
            </a:pr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20481" name="Rectangle 68"/>
            <p:cNvSpPr>
              <a:spLocks noChangeArrowheads="1"/>
            </p:cNvSpPr>
            <p:nvPr/>
          </p:nvSpPr>
          <p:spPr bwMode="auto">
            <a:xfrm>
              <a:off x="2069" y="1851"/>
              <a:ext cx="108" cy="5"/>
            </a:xfrm>
            <a:prstGeom prst="rect">
              <a:avLst/>
            </a:prstGeom>
            <a:solidFill>
              <a:srgbClr val="000000"/>
            </a:solidFill>
            <a:ln w="0" cap="flat">
              <a:solidFill>
                <a:srgbClr val="000000"/>
              </a:solidFill>
              <a:prstDash val="solid"/>
              <a:round/>
              <a:headEnd/>
              <a:tailEnd/>
            </a:ln>
          </p:spPr>
          <p:txBody>
            <a:bodyPr/>
            <a:lstStyle/>
            <a:p>
              <a:pPr>
                <a:defRPr/>
              </a:pPr>
              <a:endParaRPr lang="ko-KR" altLang="en-US" sz="1662"/>
            </a:p>
          </p:txBody>
        </p:sp>
        <p:sp>
          <p:nvSpPr>
            <p:cNvPr id="20482" name="Rectangle 69"/>
            <p:cNvSpPr>
              <a:spLocks noChangeArrowheads="1"/>
            </p:cNvSpPr>
            <p:nvPr/>
          </p:nvSpPr>
          <p:spPr bwMode="auto">
            <a:xfrm>
              <a:off x="2937" y="1851"/>
              <a:ext cx="108" cy="5"/>
            </a:xfrm>
            <a:prstGeom prst="rect">
              <a:avLst/>
            </a:prstGeom>
            <a:solidFill>
              <a:srgbClr val="000000"/>
            </a:solidFill>
            <a:ln w="0" cap="flat">
              <a:solidFill>
                <a:srgbClr val="000000"/>
              </a:solidFill>
              <a:prstDash val="solid"/>
              <a:round/>
              <a:headEnd/>
              <a:tailEnd/>
            </a:ln>
          </p:spPr>
          <p:txBody>
            <a:bodyPr/>
            <a:lstStyle/>
            <a:p>
              <a:pPr>
                <a:defRPr/>
              </a:pPr>
              <a:endParaRPr lang="ko-KR" altLang="en-US" sz="1662"/>
            </a:p>
          </p:txBody>
        </p:sp>
      </p:grpSp>
    </p:spTree>
    <p:extLst>
      <p:ext uri="{BB962C8B-B14F-4D97-AF65-F5344CB8AC3E}">
        <p14:creationId xmlns:p14="http://schemas.microsoft.com/office/powerpoint/2010/main" val="4160071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a:t>Integration of Clouds and the </a:t>
            </a:r>
            <a:r>
              <a:rPr lang="en-US" altLang="ko-KR" dirty="0" err="1"/>
              <a:t>IoT</a:t>
            </a:r>
            <a:endParaRPr lang="ko-KR" altLang="en-US"/>
          </a:p>
        </p:txBody>
      </p:sp>
      <p:sp>
        <p:nvSpPr>
          <p:cNvPr id="3" name="내용 개체 틀 2"/>
          <p:cNvSpPr>
            <a:spLocks noGrp="1"/>
          </p:cNvSpPr>
          <p:nvPr>
            <p:ph idx="1"/>
          </p:nvPr>
        </p:nvSpPr>
        <p:spPr>
          <a:xfrm>
            <a:off x="2201008" y="1619251"/>
            <a:ext cx="7772400" cy="4428392"/>
          </a:xfrm>
        </p:spPr>
        <p:txBody>
          <a:bodyPr>
            <a:normAutofit lnSpcReduction="10000"/>
          </a:bodyPr>
          <a:lstStyle/>
          <a:p>
            <a:pPr>
              <a:defRPr/>
            </a:pPr>
            <a:r>
              <a:rPr lang="en-US" altLang="ko-KR" dirty="0"/>
              <a:t>Combining clouds and the </a:t>
            </a:r>
            <a:r>
              <a:rPr lang="en-US" altLang="ko-KR" dirty="0" err="1"/>
              <a:t>IoT</a:t>
            </a:r>
            <a:endParaRPr lang="en-US" altLang="ko-KR" dirty="0"/>
          </a:p>
          <a:p>
            <a:pPr lvl="1">
              <a:defRPr/>
            </a:pPr>
            <a:r>
              <a:rPr lang="en-US" altLang="ko-KR" dirty="0"/>
              <a:t>To support required resources to increasing heterogamous objects </a:t>
            </a:r>
          </a:p>
          <a:p>
            <a:pPr lvl="1">
              <a:defRPr/>
            </a:pPr>
            <a:r>
              <a:rPr lang="en-US" altLang="ko-KR" dirty="0"/>
              <a:t>To meet the dynamic computational needs of environmental applications with existing sensor network technologies</a:t>
            </a:r>
          </a:p>
          <a:p>
            <a:pPr>
              <a:defRPr/>
            </a:pPr>
            <a:r>
              <a:rPr lang="en-US" altLang="ko-KR" dirty="0"/>
              <a:t>Benefits</a:t>
            </a:r>
          </a:p>
          <a:p>
            <a:pPr lvl="1">
              <a:defRPr/>
            </a:pPr>
            <a:r>
              <a:rPr lang="en-US" altLang="ko-KR" dirty="0"/>
              <a:t>The cloud can work on behalf of the object for increasing availability, maintaining performance and scalability. </a:t>
            </a:r>
          </a:p>
          <a:p>
            <a:pPr lvl="1">
              <a:defRPr/>
            </a:pPr>
            <a:r>
              <a:rPr lang="en-US" altLang="ko-KR" dirty="0"/>
              <a:t>The cloud can support resource continuity so that objects move freely changing access technologies while using resources from the same cloud.</a:t>
            </a:r>
          </a:p>
        </p:txBody>
      </p:sp>
    </p:spTree>
    <p:extLst>
      <p:ext uri="{BB962C8B-B14F-4D97-AF65-F5344CB8AC3E}">
        <p14:creationId xmlns:p14="http://schemas.microsoft.com/office/powerpoint/2010/main" val="38480957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제목 1"/>
          <p:cNvSpPr>
            <a:spLocks noGrp="1"/>
          </p:cNvSpPr>
          <p:nvPr>
            <p:ph type="title"/>
          </p:nvPr>
        </p:nvSpPr>
        <p:spPr/>
        <p:txBody>
          <a:bodyPr>
            <a:normAutofit/>
          </a:bodyPr>
          <a:lstStyle/>
          <a:p>
            <a:r>
              <a:rPr lang="en-US" altLang="ko-KR" dirty="0"/>
              <a:t>The </a:t>
            </a:r>
            <a:r>
              <a:rPr lang="en-US" altLang="ko-KR" dirty="0" err="1"/>
              <a:t>IoT</a:t>
            </a:r>
            <a:r>
              <a:rPr lang="en-US" altLang="ko-KR" dirty="0"/>
              <a:t> using local distributed clouds </a:t>
            </a:r>
            <a:endParaRPr lang="ko-KR" altLang="en-US"/>
          </a:p>
        </p:txBody>
      </p:sp>
      <p:sp>
        <p:nvSpPr>
          <p:cNvPr id="5" name="Rectangle 2"/>
          <p:cNvSpPr>
            <a:spLocks noChangeArrowheads="1"/>
          </p:cNvSpPr>
          <p:nvPr/>
        </p:nvSpPr>
        <p:spPr bwMode="auto">
          <a:xfrm>
            <a:off x="1524001" y="89717"/>
            <a:ext cx="184731" cy="348109"/>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txBody>
          <a:bodyPr wrap="none" anchor="ctr">
            <a:spAutoFit/>
          </a:bodyPr>
          <a:lstStyle/>
          <a:p>
            <a:pPr>
              <a:defRPr/>
            </a:pPr>
            <a:endParaRPr lang="ko-KR" altLang="en-US" sz="1662"/>
          </a:p>
        </p:txBody>
      </p:sp>
      <p:graphicFrame>
        <p:nvGraphicFramePr>
          <p:cNvPr id="19461" name="내용 개체 틀 6"/>
          <p:cNvGraphicFramePr>
            <a:graphicFrameLocks noGrp="1" noChangeAspect="1"/>
          </p:cNvGraphicFramePr>
          <p:nvPr>
            <p:ph idx="1"/>
          </p:nvPr>
        </p:nvGraphicFramePr>
        <p:xfrm>
          <a:off x="2262555" y="1617786"/>
          <a:ext cx="4721469" cy="4325815"/>
        </p:xfrm>
        <a:graphic>
          <a:graphicData uri="http://schemas.openxmlformats.org/presentationml/2006/ole">
            <mc:AlternateContent xmlns:mc="http://schemas.openxmlformats.org/markup-compatibility/2006">
              <mc:Choice xmlns:v="urn:schemas-microsoft-com:vml" Requires="v">
                <p:oleObj name="Visio" r:id="rId2" imgW="6622522" imgH="5719323" progId="Visio.Drawing.11">
                  <p:embed/>
                </p:oleObj>
              </mc:Choice>
              <mc:Fallback>
                <p:oleObj name="Visio" r:id="rId2" imgW="6622522" imgH="5719323" progId="Visio.Drawing.11">
                  <p:embed/>
                  <p:pic>
                    <p:nvPicPr>
                      <p:cNvPr id="19461" name="내용 개체 틀 6"/>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555" y="1617786"/>
                        <a:ext cx="4721469" cy="432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모서리가 둥근 직사각형 2"/>
          <p:cNvSpPr/>
          <p:nvPr/>
        </p:nvSpPr>
        <p:spPr bwMode="auto">
          <a:xfrm>
            <a:off x="7432432" y="1899139"/>
            <a:ext cx="2593731" cy="852854"/>
          </a:xfrm>
          <a:prstGeom prst="roundRect">
            <a:avLst/>
          </a:prstGeom>
          <a:solidFill>
            <a:srgbClr val="FFFF00"/>
          </a:solidFill>
          <a:ln w="12700" cap="flat" cmpd="sng" algn="ctr">
            <a:solidFill>
              <a:schemeClr val="tx1"/>
            </a:solidFill>
            <a:prstDash val="solid"/>
            <a:round/>
            <a:headEnd type="none" w="sm" len="sm"/>
            <a:tailEnd type="none" w="sm" len="sm"/>
          </a:ln>
          <a:effectLst/>
        </p:spPr>
        <p:txBody>
          <a:bodyPr anchor="ctr" anchorCtr="1"/>
          <a:lstStyle/>
          <a:p>
            <a:pPr>
              <a:defRPr/>
            </a:pPr>
            <a:r>
              <a:rPr lang="en-US" altLang="ko-KR" sz="1477" dirty="0"/>
              <a:t>Public resource management, </a:t>
            </a:r>
            <a:r>
              <a:rPr lang="en-US" altLang="ko-KR" sz="1477" dirty="0" err="1"/>
              <a:t>QoS</a:t>
            </a:r>
            <a:r>
              <a:rPr lang="en-US" altLang="ko-KR" sz="1477" dirty="0"/>
              <a:t> management, Service invocation, Admission control</a:t>
            </a:r>
            <a:endParaRPr lang="ko-KR" altLang="en-US" sz="1477" dirty="0"/>
          </a:p>
        </p:txBody>
      </p:sp>
      <p:cxnSp>
        <p:nvCxnSpPr>
          <p:cNvPr id="19463" name="직선 연결선 5"/>
          <p:cNvCxnSpPr>
            <a:cxnSpLocks noChangeShapeType="1"/>
          </p:cNvCxnSpPr>
          <p:nvPr/>
        </p:nvCxnSpPr>
        <p:spPr bwMode="auto">
          <a:xfrm>
            <a:off x="7432432" y="2866292"/>
            <a:ext cx="2593731" cy="0"/>
          </a:xfrm>
          <a:prstGeom prst="line">
            <a:avLst/>
          </a:prstGeom>
          <a:noFill/>
          <a:ln w="12700" algn="ctr">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9464" name="직선 연결선 9"/>
          <p:cNvCxnSpPr>
            <a:cxnSpLocks noChangeShapeType="1"/>
          </p:cNvCxnSpPr>
          <p:nvPr/>
        </p:nvCxnSpPr>
        <p:spPr bwMode="auto">
          <a:xfrm>
            <a:off x="7450017" y="4079631"/>
            <a:ext cx="2593731" cy="0"/>
          </a:xfrm>
          <a:prstGeom prst="line">
            <a:avLst/>
          </a:prstGeom>
          <a:noFill/>
          <a:ln w="12700" algn="ctr">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9465" name="직선 연결선 10"/>
          <p:cNvCxnSpPr>
            <a:cxnSpLocks noChangeShapeType="1"/>
          </p:cNvCxnSpPr>
          <p:nvPr/>
        </p:nvCxnSpPr>
        <p:spPr bwMode="auto">
          <a:xfrm>
            <a:off x="7441224" y="4826977"/>
            <a:ext cx="2593731" cy="0"/>
          </a:xfrm>
          <a:prstGeom prst="line">
            <a:avLst/>
          </a:prstGeom>
          <a:noFill/>
          <a:ln w="12700" algn="ctr">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sp>
        <p:nvSpPr>
          <p:cNvPr id="12" name="모서리가 둥근 직사각형 11"/>
          <p:cNvSpPr/>
          <p:nvPr/>
        </p:nvSpPr>
        <p:spPr bwMode="auto">
          <a:xfrm>
            <a:off x="7441224" y="2971802"/>
            <a:ext cx="2593731" cy="1011115"/>
          </a:xfrm>
          <a:prstGeom prst="roundRect">
            <a:avLst/>
          </a:prstGeom>
          <a:solidFill>
            <a:srgbClr val="FFD961"/>
          </a:solidFill>
          <a:ln w="12700" cap="flat" cmpd="sng" algn="ctr">
            <a:solidFill>
              <a:schemeClr val="tx1"/>
            </a:solidFill>
            <a:prstDash val="solid"/>
            <a:round/>
            <a:headEnd type="none" w="sm" len="sm"/>
            <a:tailEnd type="none" w="sm" len="sm"/>
          </a:ln>
          <a:effectLst/>
        </p:spPr>
        <p:txBody>
          <a:bodyPr anchor="ctr" anchorCtr="1"/>
          <a:lstStyle/>
          <a:p>
            <a:pPr>
              <a:defRPr/>
            </a:pPr>
            <a:r>
              <a:rPr lang="en-US" altLang="ko-KR" sz="1477" dirty="0"/>
              <a:t>Location management, Service exposure, Billing, Identity management, Service </a:t>
            </a:r>
          </a:p>
          <a:p>
            <a:pPr>
              <a:defRPr/>
            </a:pPr>
            <a:r>
              <a:rPr lang="en-US" altLang="ko-KR" sz="1477" dirty="0"/>
              <a:t>Support functions</a:t>
            </a:r>
            <a:endParaRPr lang="ko-KR" altLang="en-US" sz="1477" dirty="0"/>
          </a:p>
        </p:txBody>
      </p:sp>
      <p:sp>
        <p:nvSpPr>
          <p:cNvPr id="13" name="모서리가 둥근 직사각형 12"/>
          <p:cNvSpPr/>
          <p:nvPr/>
        </p:nvSpPr>
        <p:spPr bwMode="auto">
          <a:xfrm>
            <a:off x="7441224" y="4185140"/>
            <a:ext cx="2593731" cy="553915"/>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anchor="ctr" anchorCtr="1"/>
          <a:lstStyle/>
          <a:p>
            <a:pPr>
              <a:defRPr/>
            </a:pPr>
            <a:r>
              <a:rPr lang="en-US" altLang="ko-KR" sz="1477" dirty="0"/>
              <a:t>Local resource management, Public cloud interaction</a:t>
            </a:r>
            <a:endParaRPr lang="ko-KR" altLang="en-US" sz="1477" dirty="0"/>
          </a:p>
        </p:txBody>
      </p:sp>
      <p:sp>
        <p:nvSpPr>
          <p:cNvPr id="14" name="모서리가 둥근 직사각형 13"/>
          <p:cNvSpPr/>
          <p:nvPr/>
        </p:nvSpPr>
        <p:spPr bwMode="auto">
          <a:xfrm>
            <a:off x="7441224" y="4897317"/>
            <a:ext cx="2593731" cy="553915"/>
          </a:xfrm>
          <a:prstGeom prst="roundRect">
            <a:avLst/>
          </a:prstGeom>
          <a:solidFill>
            <a:schemeClr val="accent6">
              <a:lumMod val="20000"/>
              <a:lumOff val="80000"/>
            </a:schemeClr>
          </a:solidFill>
          <a:ln w="12700" cap="flat" cmpd="sng" algn="ctr">
            <a:solidFill>
              <a:schemeClr val="tx1"/>
            </a:solidFill>
            <a:prstDash val="solid"/>
            <a:round/>
            <a:headEnd type="none" w="sm" len="sm"/>
            <a:tailEnd type="none" w="sm" len="sm"/>
          </a:ln>
          <a:effectLst/>
        </p:spPr>
        <p:txBody>
          <a:bodyPr anchor="ctr" anchorCtr="1"/>
          <a:lstStyle/>
          <a:p>
            <a:pPr>
              <a:defRPr/>
            </a:pPr>
            <a:r>
              <a:rPr lang="en-US" altLang="ko-KR" sz="1477" dirty="0"/>
              <a:t>Resource exposure, </a:t>
            </a:r>
          </a:p>
          <a:p>
            <a:pPr>
              <a:defRPr/>
            </a:pPr>
            <a:r>
              <a:rPr lang="en-US" altLang="ko-KR" sz="1477" dirty="0"/>
              <a:t>Resource Request </a:t>
            </a:r>
            <a:endParaRPr lang="ko-KR" altLang="en-US" sz="1477" dirty="0"/>
          </a:p>
        </p:txBody>
      </p:sp>
      <p:sp>
        <p:nvSpPr>
          <p:cNvPr id="8" name="오른쪽 화살표 7"/>
          <p:cNvSpPr/>
          <p:nvPr/>
        </p:nvSpPr>
        <p:spPr bwMode="auto">
          <a:xfrm>
            <a:off x="7010401" y="2391509"/>
            <a:ext cx="369277" cy="2664069"/>
          </a:xfrm>
          <a:prstGeom prst="rightArrow">
            <a:avLst/>
          </a:prstGeom>
          <a:solidFill>
            <a:srgbClr val="C1E0FF"/>
          </a:solidFill>
          <a:ln w="12700" cap="flat" cmpd="sng" algn="ctr">
            <a:solidFill>
              <a:schemeClr val="tx1"/>
            </a:solidFill>
            <a:prstDash val="solid"/>
            <a:round/>
            <a:headEnd type="none" w="sm" len="sm"/>
            <a:tailEnd type="none" w="sm" len="sm"/>
          </a:ln>
          <a:effectLst/>
        </p:spPr>
        <p:txBody>
          <a:bodyPr/>
          <a:lstStyle/>
          <a:p>
            <a:pPr>
              <a:defRPr/>
            </a:pPr>
            <a:endParaRPr lang="ko-KR" altLang="en-US" sz="1662"/>
          </a:p>
        </p:txBody>
      </p:sp>
    </p:spTree>
    <p:extLst>
      <p:ext uri="{BB962C8B-B14F-4D97-AF65-F5344CB8AC3E}">
        <p14:creationId xmlns:p14="http://schemas.microsoft.com/office/powerpoint/2010/main" val="25227713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Exciting new challenges</a:t>
            </a:r>
            <a:endParaRPr lang="en-GB"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77449" y="1968500"/>
            <a:ext cx="6437103" cy="383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5230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D650F-A734-792A-E301-D6B1C3DB71E6}"/>
              </a:ext>
            </a:extLst>
          </p:cNvPr>
          <p:cNvPicPr>
            <a:picLocks noChangeAspect="1"/>
          </p:cNvPicPr>
          <p:nvPr/>
        </p:nvPicPr>
        <p:blipFill>
          <a:blip r:embed="rId2"/>
          <a:stretch>
            <a:fillRect/>
          </a:stretch>
        </p:blipFill>
        <p:spPr>
          <a:xfrm>
            <a:off x="202565" y="457196"/>
            <a:ext cx="11767762" cy="6123711"/>
          </a:xfrm>
          <a:prstGeom prst="rect">
            <a:avLst/>
          </a:prstGeom>
        </p:spPr>
      </p:pic>
    </p:spTree>
    <p:extLst>
      <p:ext uri="{BB962C8B-B14F-4D97-AF65-F5344CB8AC3E}">
        <p14:creationId xmlns:p14="http://schemas.microsoft.com/office/powerpoint/2010/main" val="753562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14EC85-83F2-D0E6-612C-449B7A4F4553}"/>
              </a:ext>
            </a:extLst>
          </p:cNvPr>
          <p:cNvPicPr>
            <a:picLocks noChangeAspect="1"/>
          </p:cNvPicPr>
          <p:nvPr/>
        </p:nvPicPr>
        <p:blipFill>
          <a:blip r:embed="rId2"/>
          <a:stretch>
            <a:fillRect/>
          </a:stretch>
        </p:blipFill>
        <p:spPr>
          <a:xfrm>
            <a:off x="661229" y="604443"/>
            <a:ext cx="10869542" cy="5649113"/>
          </a:xfrm>
          <a:prstGeom prst="rect">
            <a:avLst/>
          </a:prstGeom>
        </p:spPr>
      </p:pic>
    </p:spTree>
    <p:extLst>
      <p:ext uri="{BB962C8B-B14F-4D97-AF65-F5344CB8AC3E}">
        <p14:creationId xmlns:p14="http://schemas.microsoft.com/office/powerpoint/2010/main" val="19412094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FFBF-9CC8-70DF-4354-96A6DD732245}"/>
              </a:ext>
            </a:extLst>
          </p:cNvPr>
          <p:cNvPicPr>
            <a:picLocks noChangeAspect="1"/>
          </p:cNvPicPr>
          <p:nvPr/>
        </p:nvPicPr>
        <p:blipFill>
          <a:blip r:embed="rId2"/>
          <a:stretch>
            <a:fillRect/>
          </a:stretch>
        </p:blipFill>
        <p:spPr>
          <a:xfrm>
            <a:off x="356271" y="265994"/>
            <a:ext cx="11503220" cy="5982406"/>
          </a:xfrm>
          <a:prstGeom prst="rect">
            <a:avLst/>
          </a:prstGeom>
        </p:spPr>
      </p:pic>
    </p:spTree>
    <p:extLst>
      <p:ext uri="{BB962C8B-B14F-4D97-AF65-F5344CB8AC3E}">
        <p14:creationId xmlns:p14="http://schemas.microsoft.com/office/powerpoint/2010/main" val="2266540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FE391-353D-9156-470A-11D7C96DEEFA}"/>
              </a:ext>
            </a:extLst>
          </p:cNvPr>
          <p:cNvPicPr>
            <a:picLocks noChangeAspect="1"/>
          </p:cNvPicPr>
          <p:nvPr/>
        </p:nvPicPr>
        <p:blipFill>
          <a:blip r:embed="rId2"/>
          <a:stretch>
            <a:fillRect/>
          </a:stretch>
        </p:blipFill>
        <p:spPr>
          <a:xfrm>
            <a:off x="1528125" y="837838"/>
            <a:ext cx="9135750" cy="5182323"/>
          </a:xfrm>
          <a:prstGeom prst="rect">
            <a:avLst/>
          </a:prstGeom>
        </p:spPr>
      </p:pic>
    </p:spTree>
    <p:extLst>
      <p:ext uri="{BB962C8B-B14F-4D97-AF65-F5344CB8AC3E}">
        <p14:creationId xmlns:p14="http://schemas.microsoft.com/office/powerpoint/2010/main" val="17181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67903C-BDFA-DB74-63ED-A92E6805D130}"/>
              </a:ext>
            </a:extLst>
          </p:cNvPr>
          <p:cNvPicPr>
            <a:picLocks noChangeAspect="1"/>
          </p:cNvPicPr>
          <p:nvPr/>
        </p:nvPicPr>
        <p:blipFill>
          <a:blip r:embed="rId2"/>
          <a:stretch>
            <a:fillRect/>
          </a:stretch>
        </p:blipFill>
        <p:spPr>
          <a:xfrm>
            <a:off x="694571" y="581892"/>
            <a:ext cx="10802858" cy="5061980"/>
          </a:xfrm>
          <a:prstGeom prst="rect">
            <a:avLst/>
          </a:prstGeom>
        </p:spPr>
      </p:pic>
    </p:spTree>
    <p:extLst>
      <p:ext uri="{BB962C8B-B14F-4D97-AF65-F5344CB8AC3E}">
        <p14:creationId xmlns:p14="http://schemas.microsoft.com/office/powerpoint/2010/main" val="88349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5224C-06AF-E4D6-2D65-68CE9635CF79}"/>
              </a:ext>
            </a:extLst>
          </p:cNvPr>
          <p:cNvPicPr>
            <a:picLocks noChangeAspect="1"/>
          </p:cNvPicPr>
          <p:nvPr/>
        </p:nvPicPr>
        <p:blipFill>
          <a:blip r:embed="rId2"/>
          <a:stretch>
            <a:fillRect/>
          </a:stretch>
        </p:blipFill>
        <p:spPr>
          <a:xfrm>
            <a:off x="516116" y="446039"/>
            <a:ext cx="11357229" cy="4829849"/>
          </a:xfrm>
          <a:prstGeom prst="rect">
            <a:avLst/>
          </a:prstGeom>
        </p:spPr>
      </p:pic>
    </p:spTree>
    <p:extLst>
      <p:ext uri="{BB962C8B-B14F-4D97-AF65-F5344CB8AC3E}">
        <p14:creationId xmlns:p14="http://schemas.microsoft.com/office/powerpoint/2010/main" val="75643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17F0F-A422-CA2C-FCD1-D4EF71A64C93}"/>
              </a:ext>
            </a:extLst>
          </p:cNvPr>
          <p:cNvPicPr>
            <a:picLocks noChangeAspect="1"/>
          </p:cNvPicPr>
          <p:nvPr/>
        </p:nvPicPr>
        <p:blipFill>
          <a:blip r:embed="rId2"/>
          <a:stretch>
            <a:fillRect/>
          </a:stretch>
        </p:blipFill>
        <p:spPr>
          <a:xfrm>
            <a:off x="674755" y="609600"/>
            <a:ext cx="10318428" cy="5638800"/>
          </a:xfrm>
          <a:prstGeom prst="rect">
            <a:avLst/>
          </a:prstGeom>
        </p:spPr>
      </p:pic>
    </p:spTree>
    <p:extLst>
      <p:ext uri="{BB962C8B-B14F-4D97-AF65-F5344CB8AC3E}">
        <p14:creationId xmlns:p14="http://schemas.microsoft.com/office/powerpoint/2010/main" val="317755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E73F9-887C-65BF-23C0-4D2BFB76BAF1}"/>
              </a:ext>
            </a:extLst>
          </p:cNvPr>
          <p:cNvPicPr>
            <a:picLocks noChangeAspect="1"/>
          </p:cNvPicPr>
          <p:nvPr/>
        </p:nvPicPr>
        <p:blipFill>
          <a:blip r:embed="rId2"/>
          <a:stretch>
            <a:fillRect/>
          </a:stretch>
        </p:blipFill>
        <p:spPr>
          <a:xfrm>
            <a:off x="1847257" y="1233181"/>
            <a:ext cx="8497486" cy="4391638"/>
          </a:xfrm>
          <a:prstGeom prst="rect">
            <a:avLst/>
          </a:prstGeom>
        </p:spPr>
      </p:pic>
    </p:spTree>
    <p:extLst>
      <p:ext uri="{BB962C8B-B14F-4D97-AF65-F5344CB8AC3E}">
        <p14:creationId xmlns:p14="http://schemas.microsoft.com/office/powerpoint/2010/main" val="3230650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6A4A0-2FDE-531D-0448-343AC0C09887}"/>
              </a:ext>
            </a:extLst>
          </p:cNvPr>
          <p:cNvPicPr>
            <a:picLocks noChangeAspect="1"/>
          </p:cNvPicPr>
          <p:nvPr/>
        </p:nvPicPr>
        <p:blipFill>
          <a:blip r:embed="rId2"/>
          <a:stretch>
            <a:fillRect/>
          </a:stretch>
        </p:blipFill>
        <p:spPr>
          <a:xfrm>
            <a:off x="678874" y="498764"/>
            <a:ext cx="9332448" cy="4987923"/>
          </a:xfrm>
          <a:prstGeom prst="rect">
            <a:avLst/>
          </a:prstGeom>
        </p:spPr>
      </p:pic>
    </p:spTree>
    <p:extLst>
      <p:ext uri="{BB962C8B-B14F-4D97-AF65-F5344CB8AC3E}">
        <p14:creationId xmlns:p14="http://schemas.microsoft.com/office/powerpoint/2010/main" val="1155372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5BD57-295B-B03D-4E5E-0CACEF8B575F}"/>
              </a:ext>
            </a:extLst>
          </p:cNvPr>
          <p:cNvPicPr>
            <a:picLocks noChangeAspect="1"/>
          </p:cNvPicPr>
          <p:nvPr/>
        </p:nvPicPr>
        <p:blipFill>
          <a:blip r:embed="rId2"/>
          <a:stretch>
            <a:fillRect/>
          </a:stretch>
        </p:blipFill>
        <p:spPr>
          <a:xfrm>
            <a:off x="1260764" y="748145"/>
            <a:ext cx="8669583" cy="4409884"/>
          </a:xfrm>
          <a:prstGeom prst="rect">
            <a:avLst/>
          </a:prstGeom>
        </p:spPr>
      </p:pic>
    </p:spTree>
    <p:extLst>
      <p:ext uri="{BB962C8B-B14F-4D97-AF65-F5344CB8AC3E}">
        <p14:creationId xmlns:p14="http://schemas.microsoft.com/office/powerpoint/2010/main" val="231741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2BE70-2653-9E26-F7E0-4139EB718E09}"/>
              </a:ext>
            </a:extLst>
          </p:cNvPr>
          <p:cNvPicPr>
            <a:picLocks noChangeAspect="1"/>
          </p:cNvPicPr>
          <p:nvPr/>
        </p:nvPicPr>
        <p:blipFill>
          <a:blip r:embed="rId2"/>
          <a:stretch>
            <a:fillRect/>
          </a:stretch>
        </p:blipFill>
        <p:spPr>
          <a:xfrm>
            <a:off x="896555" y="493277"/>
            <a:ext cx="9397245" cy="5173231"/>
          </a:xfrm>
          <a:prstGeom prst="rect">
            <a:avLst/>
          </a:prstGeom>
        </p:spPr>
      </p:pic>
    </p:spTree>
    <p:extLst>
      <p:ext uri="{BB962C8B-B14F-4D97-AF65-F5344CB8AC3E}">
        <p14:creationId xmlns:p14="http://schemas.microsoft.com/office/powerpoint/2010/main" val="1575125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A6136C-0250-A041-DB36-02AE2EDEED30}"/>
              </a:ext>
            </a:extLst>
          </p:cNvPr>
          <p:cNvPicPr>
            <a:picLocks noChangeAspect="1"/>
          </p:cNvPicPr>
          <p:nvPr/>
        </p:nvPicPr>
        <p:blipFill>
          <a:blip r:embed="rId2"/>
          <a:stretch>
            <a:fillRect/>
          </a:stretch>
        </p:blipFill>
        <p:spPr>
          <a:xfrm>
            <a:off x="584619" y="500588"/>
            <a:ext cx="11022762" cy="5856824"/>
          </a:xfrm>
          <a:prstGeom prst="rect">
            <a:avLst/>
          </a:prstGeom>
        </p:spPr>
      </p:pic>
    </p:spTree>
    <p:extLst>
      <p:ext uri="{BB962C8B-B14F-4D97-AF65-F5344CB8AC3E}">
        <p14:creationId xmlns:p14="http://schemas.microsoft.com/office/powerpoint/2010/main" val="1315914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7C4496-83FC-20E1-0F51-B076F905DC95}"/>
              </a:ext>
            </a:extLst>
          </p:cNvPr>
          <p:cNvPicPr>
            <a:picLocks noChangeAspect="1"/>
          </p:cNvPicPr>
          <p:nvPr/>
        </p:nvPicPr>
        <p:blipFill>
          <a:blip r:embed="rId2"/>
          <a:stretch>
            <a:fillRect/>
          </a:stretch>
        </p:blipFill>
        <p:spPr>
          <a:xfrm>
            <a:off x="240929" y="433988"/>
            <a:ext cx="11743246" cy="5980667"/>
          </a:xfrm>
          <a:prstGeom prst="rect">
            <a:avLst/>
          </a:prstGeom>
        </p:spPr>
      </p:pic>
    </p:spTree>
    <p:extLst>
      <p:ext uri="{BB962C8B-B14F-4D97-AF65-F5344CB8AC3E}">
        <p14:creationId xmlns:p14="http://schemas.microsoft.com/office/powerpoint/2010/main" val="4023041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18C017-8688-074B-E6E5-66371FC329B3}"/>
              </a:ext>
            </a:extLst>
          </p:cNvPr>
          <p:cNvPicPr>
            <a:picLocks noChangeAspect="1"/>
          </p:cNvPicPr>
          <p:nvPr/>
        </p:nvPicPr>
        <p:blipFill>
          <a:blip r:embed="rId2"/>
          <a:stretch>
            <a:fillRect/>
          </a:stretch>
        </p:blipFill>
        <p:spPr>
          <a:xfrm>
            <a:off x="961543" y="294818"/>
            <a:ext cx="10385330" cy="6371676"/>
          </a:xfrm>
          <a:prstGeom prst="rect">
            <a:avLst/>
          </a:prstGeom>
        </p:spPr>
      </p:pic>
    </p:spTree>
    <p:extLst>
      <p:ext uri="{BB962C8B-B14F-4D97-AF65-F5344CB8AC3E}">
        <p14:creationId xmlns:p14="http://schemas.microsoft.com/office/powerpoint/2010/main" val="3653028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7A694F-FC15-59EA-4445-A5D0BEDD5258}"/>
              </a:ext>
            </a:extLst>
          </p:cNvPr>
          <p:cNvPicPr>
            <a:picLocks noChangeAspect="1"/>
          </p:cNvPicPr>
          <p:nvPr/>
        </p:nvPicPr>
        <p:blipFill>
          <a:blip r:embed="rId2"/>
          <a:stretch>
            <a:fillRect/>
          </a:stretch>
        </p:blipFill>
        <p:spPr>
          <a:xfrm>
            <a:off x="396507" y="-70339"/>
            <a:ext cx="11603235" cy="6696221"/>
          </a:xfrm>
          <a:prstGeom prst="rect">
            <a:avLst/>
          </a:prstGeom>
        </p:spPr>
      </p:pic>
    </p:spTree>
    <p:extLst>
      <p:ext uri="{BB962C8B-B14F-4D97-AF65-F5344CB8AC3E}">
        <p14:creationId xmlns:p14="http://schemas.microsoft.com/office/powerpoint/2010/main" val="374764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31522-3CB3-6528-0D91-0040196DACC1}"/>
              </a:ext>
            </a:extLst>
          </p:cNvPr>
          <p:cNvPicPr>
            <a:picLocks noChangeAspect="1"/>
          </p:cNvPicPr>
          <p:nvPr/>
        </p:nvPicPr>
        <p:blipFill>
          <a:blip r:embed="rId2"/>
          <a:stretch>
            <a:fillRect/>
          </a:stretch>
        </p:blipFill>
        <p:spPr>
          <a:xfrm>
            <a:off x="739392" y="266259"/>
            <a:ext cx="11078535" cy="6342359"/>
          </a:xfrm>
          <a:prstGeom prst="rect">
            <a:avLst/>
          </a:prstGeom>
        </p:spPr>
      </p:pic>
    </p:spTree>
    <p:extLst>
      <p:ext uri="{BB962C8B-B14F-4D97-AF65-F5344CB8AC3E}">
        <p14:creationId xmlns:p14="http://schemas.microsoft.com/office/powerpoint/2010/main" val="4079025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D9BDB-5970-87D4-3B1A-EFF51881C8D3}"/>
              </a:ext>
            </a:extLst>
          </p:cNvPr>
          <p:cNvSpPr txBox="1"/>
          <p:nvPr/>
        </p:nvSpPr>
        <p:spPr>
          <a:xfrm>
            <a:off x="180109" y="390298"/>
            <a:ext cx="6096000" cy="461665"/>
          </a:xfrm>
          <a:prstGeom prst="rect">
            <a:avLst/>
          </a:prstGeom>
          <a:noFill/>
        </p:spPr>
        <p:txBody>
          <a:bodyPr wrap="square">
            <a:spAutoFit/>
          </a:bodyPr>
          <a:lstStyle/>
          <a:p>
            <a:r>
              <a:rPr lang="en-IN" sz="2400" b="1" i="0" dirty="0">
                <a:solidFill>
                  <a:srgbClr val="272727"/>
                </a:solidFill>
                <a:effectLst/>
                <a:latin typeface="Open Sans" panose="020B0606030504020204" pitchFamily="34" charset="0"/>
              </a:rPr>
              <a:t>Hyper-convergence and Private Cloud</a:t>
            </a:r>
          </a:p>
        </p:txBody>
      </p:sp>
      <p:sp>
        <p:nvSpPr>
          <p:cNvPr id="5" name="TextBox 4">
            <a:extLst>
              <a:ext uri="{FF2B5EF4-FFF2-40B4-BE49-F238E27FC236}">
                <a16:creationId xmlns:a16="http://schemas.microsoft.com/office/drawing/2014/main" id="{71E81F99-9765-AE9E-C299-379816CD4F22}"/>
              </a:ext>
            </a:extLst>
          </p:cNvPr>
          <p:cNvSpPr txBox="1"/>
          <p:nvPr/>
        </p:nvSpPr>
        <p:spPr>
          <a:xfrm>
            <a:off x="533400" y="1056007"/>
            <a:ext cx="11125200" cy="3788601"/>
          </a:xfrm>
          <a:prstGeom prst="rect">
            <a:avLst/>
          </a:prstGeom>
          <a:noFill/>
        </p:spPr>
        <p:txBody>
          <a:bodyPr wrap="square">
            <a:spAutoFit/>
          </a:bodyPr>
          <a:lstStyle/>
          <a:p>
            <a:pPr algn="just">
              <a:lnSpc>
                <a:spcPct val="150000"/>
              </a:lnSpc>
            </a:pPr>
            <a:r>
              <a:rPr lang="en-US" b="0" i="0" dirty="0">
                <a:solidFill>
                  <a:srgbClr val="141010"/>
                </a:solidFill>
                <a:effectLst/>
                <a:latin typeface="Open Sans" panose="020B0606030504020204" pitchFamily="34" charset="0"/>
              </a:rPr>
              <a:t>Hyper-convergence has been one of the biggest IT trends of the last 24 months, with start-ups and existing technology vendors offering a suite of hardware and software solutions.  Many have conflated hyper-convergence and private cloud to mean one way of deploying and managing IT infrastructure and applications.  Although there are many similarities between the two technologies (and hyper-convergence does enable private cloud) one can’t simply be replaced with another.  As we will discuss, hyper-convergence is an enabler, not a definition of, private cloud and there are a number of components that are missing from hyper-convergence that make it a complete cloud solution.  As we walk through what cloud means, we will discuss hyper-convergence and the gaps that have to be filled in delivering a true private cloud solution.</a:t>
            </a:r>
            <a:endParaRPr lang="en-IN" dirty="0"/>
          </a:p>
        </p:txBody>
      </p:sp>
    </p:spTree>
    <p:extLst>
      <p:ext uri="{BB962C8B-B14F-4D97-AF65-F5344CB8AC3E}">
        <p14:creationId xmlns:p14="http://schemas.microsoft.com/office/powerpoint/2010/main" val="341012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91AAEE-5DA2-61EA-FE6B-257B0F351A08}"/>
              </a:ext>
            </a:extLst>
          </p:cNvPr>
          <p:cNvSpPr txBox="1"/>
          <p:nvPr/>
        </p:nvSpPr>
        <p:spPr>
          <a:xfrm>
            <a:off x="609600" y="360217"/>
            <a:ext cx="11222184" cy="6424003"/>
          </a:xfrm>
          <a:prstGeom prst="rect">
            <a:avLst/>
          </a:prstGeom>
          <a:noFill/>
        </p:spPr>
        <p:txBody>
          <a:bodyPr wrap="square">
            <a:spAutoFit/>
          </a:bodyPr>
          <a:lstStyle/>
          <a:p>
            <a:pPr algn="just">
              <a:lnSpc>
                <a:spcPct val="150000"/>
              </a:lnSpc>
            </a:pPr>
            <a:r>
              <a:rPr lang="en-US" sz="2000" b="1" i="0" dirty="0">
                <a:solidFill>
                  <a:srgbClr val="272727"/>
                </a:solidFill>
                <a:effectLst/>
                <a:latin typeface="Open Sans" panose="020B0606030504020204" pitchFamily="34" charset="0"/>
              </a:rPr>
              <a:t>The Rise of Hyper-Convergence</a:t>
            </a:r>
          </a:p>
          <a:p>
            <a:pPr algn="just">
              <a:lnSpc>
                <a:spcPct val="150000"/>
              </a:lnSpc>
            </a:pPr>
            <a:endParaRPr lang="en-US" sz="1600" b="0" i="0" dirty="0">
              <a:solidFill>
                <a:srgbClr val="272727"/>
              </a:solidFill>
              <a:effectLst/>
              <a:latin typeface="Open Sans" panose="020B0606030504020204" pitchFamily="34" charset="0"/>
            </a:endParaRPr>
          </a:p>
          <a:p>
            <a:pPr algn="just">
              <a:lnSpc>
                <a:spcPct val="150000"/>
              </a:lnSpc>
            </a:pPr>
            <a:r>
              <a:rPr lang="en-US" sz="1600" b="0" i="0" dirty="0">
                <a:solidFill>
                  <a:srgbClr val="141010"/>
                </a:solidFill>
                <a:effectLst/>
                <a:latin typeface="Open Sans" panose="020B0606030504020204" pitchFamily="34" charset="0"/>
              </a:rPr>
              <a:t>Hyper-convergence represents an evolution of converged infrastructure solutions that were introduced to the market in 2009.  In reality, converged infrastructure was simply packaged solutions comprising server, storage, and networking where the vendor had brought together their own products and pre-certified the solution for compatibility.  Some vendors added orchestration tools and developed pre-tested configurations for specific application workloads.  Converged solutions don’t provide the ability to implement a private cloud, as the technology is usually difficult to expand on-demand, typically requiring the deployment of another “chunk” of infrastructure to add new resources.  The saving here is in the design and configuration of the hardware, rather than the operation of the IT service.</a:t>
            </a:r>
          </a:p>
          <a:p>
            <a:pPr algn="just">
              <a:lnSpc>
                <a:spcPct val="150000"/>
              </a:lnSpc>
            </a:pPr>
            <a:endParaRPr lang="en-US" sz="1600" b="0" i="0" dirty="0">
              <a:solidFill>
                <a:srgbClr val="141010"/>
              </a:solidFill>
              <a:effectLst/>
              <a:latin typeface="Open Sans" panose="020B0606030504020204" pitchFamily="34" charset="0"/>
            </a:endParaRPr>
          </a:p>
          <a:p>
            <a:pPr algn="just">
              <a:lnSpc>
                <a:spcPct val="150000"/>
              </a:lnSpc>
            </a:pPr>
            <a:r>
              <a:rPr lang="en-US" sz="1600" b="0" i="0" dirty="0">
                <a:solidFill>
                  <a:srgbClr val="141010"/>
                </a:solidFill>
                <a:effectLst/>
                <a:latin typeface="Open Sans" panose="020B0606030504020204" pitchFamily="34" charset="0"/>
              </a:rPr>
              <a:t>Hyper-convergence goes a step further by merging the separate hardware components (server and storage) into a single physical form factor.  The services that were previously provided by a dedicated storage array are now delivered through software using a distributed storage platform across all of the servers in a multi-node cluster configuration.  Hyper-converged solutions deliver resiliency at both the disk and node level; if a disk fails in a server, the data can be recreated elsewhere in the cluster; if a node fails the compute is moved and the data recreated on a different node.</a:t>
            </a:r>
          </a:p>
        </p:txBody>
      </p:sp>
    </p:spTree>
    <p:extLst>
      <p:ext uri="{BB962C8B-B14F-4D97-AF65-F5344CB8AC3E}">
        <p14:creationId xmlns:p14="http://schemas.microsoft.com/office/powerpoint/2010/main" val="340228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960E87-4018-6CB6-C551-ECA3A8F6E4A0}"/>
              </a:ext>
            </a:extLst>
          </p:cNvPr>
          <p:cNvSpPr txBox="1"/>
          <p:nvPr/>
        </p:nvSpPr>
        <p:spPr>
          <a:xfrm>
            <a:off x="512618" y="237898"/>
            <a:ext cx="6096000" cy="369332"/>
          </a:xfrm>
          <a:prstGeom prst="rect">
            <a:avLst/>
          </a:prstGeom>
          <a:noFill/>
        </p:spPr>
        <p:txBody>
          <a:bodyPr wrap="square">
            <a:spAutoFit/>
          </a:bodyPr>
          <a:lstStyle/>
          <a:p>
            <a:pPr algn="l"/>
            <a:r>
              <a:rPr lang="en-US" b="1" i="0" dirty="0">
                <a:solidFill>
                  <a:srgbClr val="272727"/>
                </a:solidFill>
                <a:effectLst/>
                <a:latin typeface="Open Sans" panose="020B0606030504020204" pitchFamily="34" charset="0"/>
              </a:rPr>
              <a:t>Hyper-convergence within a Private Cloud Strategy</a:t>
            </a:r>
          </a:p>
        </p:txBody>
      </p:sp>
      <p:sp>
        <p:nvSpPr>
          <p:cNvPr id="5" name="TextBox 4">
            <a:extLst>
              <a:ext uri="{FF2B5EF4-FFF2-40B4-BE49-F238E27FC236}">
                <a16:creationId xmlns:a16="http://schemas.microsoft.com/office/drawing/2014/main" id="{520F13BA-A9AF-11CA-A3BD-A838F0B9A80E}"/>
              </a:ext>
            </a:extLst>
          </p:cNvPr>
          <p:cNvSpPr txBox="1"/>
          <p:nvPr/>
        </p:nvSpPr>
        <p:spPr>
          <a:xfrm>
            <a:off x="152400" y="1154451"/>
            <a:ext cx="11887200" cy="5048818"/>
          </a:xfrm>
          <a:prstGeom prst="rect">
            <a:avLst/>
          </a:prstGeom>
          <a:noFill/>
        </p:spPr>
        <p:txBody>
          <a:bodyPr wrap="square">
            <a:spAutoFit/>
          </a:bodyPr>
          <a:lstStyle/>
          <a:p>
            <a:pPr algn="just">
              <a:lnSpc>
                <a:spcPct val="150000"/>
              </a:lnSpc>
            </a:pPr>
            <a:r>
              <a:rPr lang="en-US" sz="1200" b="0" i="0" dirty="0">
                <a:solidFill>
                  <a:srgbClr val="141010"/>
                </a:solidFill>
                <a:effectLst/>
                <a:latin typeface="Open Sans" panose="020B0606030504020204" pitchFamily="34" charset="0"/>
              </a:rPr>
              <a:t>As we start to compare private cloud and hyper-converged solutions, we can see that both are aligned in the way that resources are deployed and consumed.  This alignment implies that hyper-converged solutions can be used as part of a private cloud strategy.  Looking back at our cloud definitions, taking each in turn:</a:t>
            </a:r>
          </a:p>
          <a:p>
            <a:pPr algn="just">
              <a:lnSpc>
                <a:spcPct val="150000"/>
              </a:lnSpc>
            </a:pPr>
            <a:endParaRPr lang="en-US" sz="1200" b="0" i="0" dirty="0">
              <a:solidFill>
                <a:srgbClr val="141010"/>
              </a:solidFill>
              <a:effectLst/>
              <a:latin typeface="Open Sans" panose="020B0606030504020204" pitchFamily="34" charset="0"/>
            </a:endParaRPr>
          </a:p>
          <a:p>
            <a:pPr algn="just">
              <a:lnSpc>
                <a:spcPct val="150000"/>
              </a:lnSpc>
            </a:pPr>
            <a:r>
              <a:rPr lang="en-US" sz="1200" b="1" i="0" dirty="0">
                <a:solidFill>
                  <a:srgbClr val="141010"/>
                </a:solidFill>
                <a:effectLst/>
                <a:latin typeface="Open Sans" panose="020B0606030504020204" pitchFamily="34" charset="0"/>
              </a:rPr>
              <a:t>Elasticity</a:t>
            </a:r>
            <a:r>
              <a:rPr lang="en-US" sz="1200" b="0" i="0" dirty="0">
                <a:solidFill>
                  <a:srgbClr val="141010"/>
                </a:solidFill>
                <a:effectLst/>
                <a:latin typeface="Open Sans" panose="020B0606030504020204" pitchFamily="34" charset="0"/>
              </a:rPr>
              <a:t> – cloud services enable scaling up or down on demand.  Hyper-converged solutions typically provide this capability.  Compute and storage (capacity &amp; performance) can be increased by adding nodes to a hyper-converged configuration.  The process of adding nodes is typically quick and handled by the hyper-converged platform directly, with resources rebalanced across all nodes.  This highly granular incremental process for increasing resource capacity allows private cloud providers to be responsive to their internal customers; the process of adding nodes takes hours rather than the days or months that traditional resource deployment takes.  Simply adding nodes to a configuration removes all of the design and planning work traditionally associated with deploying server and storage infrastructure.  From a financial perspective, adding a node can be achieved at a lower incremental cost than having to deploy an entire storage array or new server cluster.  It’s worth mentioning however that just-in-time purchasing of new equipment may be difficult to reconcile against budgets that are planned 12 months or more in advance.</a:t>
            </a:r>
          </a:p>
          <a:p>
            <a:pPr algn="just">
              <a:lnSpc>
                <a:spcPct val="150000"/>
              </a:lnSpc>
            </a:pPr>
            <a:endParaRPr lang="en-US" sz="1200" b="0" i="0" dirty="0">
              <a:solidFill>
                <a:srgbClr val="141010"/>
              </a:solidFill>
              <a:effectLst/>
              <a:latin typeface="Open Sans" panose="020B0606030504020204" pitchFamily="34" charset="0"/>
            </a:endParaRPr>
          </a:p>
          <a:p>
            <a:pPr algn="just">
              <a:lnSpc>
                <a:spcPct val="150000"/>
              </a:lnSpc>
            </a:pPr>
            <a:r>
              <a:rPr lang="en-US" sz="1200" b="1" i="0" dirty="0">
                <a:solidFill>
                  <a:srgbClr val="141010"/>
                </a:solidFill>
                <a:effectLst/>
                <a:latin typeface="Open Sans" panose="020B0606030504020204" pitchFamily="34" charset="0"/>
              </a:rPr>
              <a:t>On-Demand</a:t>
            </a:r>
            <a:r>
              <a:rPr lang="en-US" sz="1200" b="0" i="0" dirty="0">
                <a:solidFill>
                  <a:srgbClr val="141010"/>
                </a:solidFill>
                <a:effectLst/>
                <a:latin typeface="Open Sans" panose="020B0606030504020204" pitchFamily="34" charset="0"/>
              </a:rPr>
              <a:t> – cloud services should allow end users to consume resources on-demand.  Hyper-converged solutions certainly provide the basis to deliver an on-demand service.  In most solutions, the physical attributes such as storage LUNs or volumes are abstracted away from the end user.  Storage is typically implemented as a distributed file system across all nodes and so the LUN/volume concept simply doesn’t exist.  The placement of virtual machines across the node cluster isn’t a concern of the end user.  Many solutions automate this process (in conjunction with hypervisor resource leveling features) so the user just has to know that the VM exists somewhere in the cluster.  This makes it much easier to deploy virtual machines using quantitative descriptions like logical disk size, virtual memory and number of logical processors.  As long as sufficient resource capacity exists in the whole cluster, then there’s no other consideration.</a:t>
            </a:r>
          </a:p>
        </p:txBody>
      </p:sp>
    </p:spTree>
    <p:extLst>
      <p:ext uri="{BB962C8B-B14F-4D97-AF65-F5344CB8AC3E}">
        <p14:creationId xmlns:p14="http://schemas.microsoft.com/office/powerpoint/2010/main" val="25135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34A1B5-8AEF-A5DA-ADCA-02EB0DDFB739}"/>
              </a:ext>
            </a:extLst>
          </p:cNvPr>
          <p:cNvSpPr txBox="1"/>
          <p:nvPr/>
        </p:nvSpPr>
        <p:spPr>
          <a:xfrm>
            <a:off x="221673" y="876395"/>
            <a:ext cx="11263746" cy="5593006"/>
          </a:xfrm>
          <a:prstGeom prst="rect">
            <a:avLst/>
          </a:prstGeom>
          <a:noFill/>
        </p:spPr>
        <p:txBody>
          <a:bodyPr wrap="square">
            <a:spAutoFit/>
          </a:bodyPr>
          <a:lstStyle/>
          <a:p>
            <a:pPr algn="just">
              <a:lnSpc>
                <a:spcPct val="150000"/>
              </a:lnSpc>
            </a:pPr>
            <a:r>
              <a:rPr lang="en-US" sz="1600" b="1" i="0" dirty="0">
                <a:solidFill>
                  <a:srgbClr val="141010"/>
                </a:solidFill>
                <a:effectLst/>
                <a:latin typeface="Open Sans" panose="020B0606030504020204" pitchFamily="34" charset="0"/>
              </a:rPr>
              <a:t>Resource Pooling</a:t>
            </a:r>
            <a:r>
              <a:rPr lang="en-US" sz="1600" b="0" i="0" dirty="0">
                <a:solidFill>
                  <a:srgbClr val="141010"/>
                </a:solidFill>
                <a:effectLst/>
                <a:latin typeface="Open Sans" panose="020B0606030504020204" pitchFamily="34" charset="0"/>
              </a:rPr>
              <a:t> – as we dig further into the cloud definitions, we can already see that pooling of resources is a key feature of hyper-converged solutions.  Storage exists as one logical pool across the cluster, with most solutions permitting heterogeneous configurations (nodes of different hardware configurations).  VMs are deployed to servers with the right level of available resources.  This resource management capability is one of the key features of hyper-converged solutions, in that the benefit of using hyper-converged over “DIY” is the ability to automate resource management.</a:t>
            </a:r>
          </a:p>
          <a:p>
            <a:pPr algn="just">
              <a:lnSpc>
                <a:spcPct val="150000"/>
              </a:lnSpc>
            </a:pPr>
            <a:endParaRPr lang="en-US" sz="1600" b="0" i="0" dirty="0">
              <a:solidFill>
                <a:srgbClr val="141010"/>
              </a:solidFill>
              <a:effectLst/>
              <a:latin typeface="Open Sans" panose="020B0606030504020204" pitchFamily="34" charset="0"/>
            </a:endParaRPr>
          </a:p>
          <a:p>
            <a:pPr algn="just">
              <a:lnSpc>
                <a:spcPct val="150000"/>
              </a:lnSpc>
            </a:pPr>
            <a:r>
              <a:rPr lang="en-US" sz="1600" b="1" i="0" dirty="0">
                <a:solidFill>
                  <a:srgbClr val="141010"/>
                </a:solidFill>
                <a:effectLst/>
                <a:latin typeface="Open Sans" panose="020B0606030504020204" pitchFamily="34" charset="0"/>
              </a:rPr>
              <a:t>Broad Network Access</a:t>
            </a:r>
            <a:r>
              <a:rPr lang="en-US" sz="1600" b="0" i="0" dirty="0">
                <a:solidFill>
                  <a:srgbClr val="141010"/>
                </a:solidFill>
                <a:effectLst/>
                <a:latin typeface="Open Sans" panose="020B0606030504020204" pitchFamily="34" charset="0"/>
              </a:rPr>
              <a:t> – this feature really doesn’t talk to hyper-converged but rather reflects how hyper-converged solutions are integrated into an existing infrastructure framework.  As with any server/storage hardware, hyper-converged solutions provide the same access capabilities as any hardware deployment.</a:t>
            </a:r>
          </a:p>
          <a:p>
            <a:pPr algn="just">
              <a:lnSpc>
                <a:spcPct val="150000"/>
              </a:lnSpc>
            </a:pPr>
            <a:endParaRPr lang="en-US" sz="1600" b="0" i="0" dirty="0">
              <a:solidFill>
                <a:srgbClr val="141010"/>
              </a:solidFill>
              <a:effectLst/>
              <a:latin typeface="Open Sans" panose="020B0606030504020204" pitchFamily="34" charset="0"/>
            </a:endParaRPr>
          </a:p>
          <a:p>
            <a:pPr algn="just">
              <a:lnSpc>
                <a:spcPct val="150000"/>
              </a:lnSpc>
            </a:pPr>
            <a:r>
              <a:rPr lang="en-US" sz="1600" b="1" i="0" dirty="0">
                <a:solidFill>
                  <a:srgbClr val="141010"/>
                </a:solidFill>
                <a:effectLst/>
                <a:latin typeface="Open Sans" panose="020B0606030504020204" pitchFamily="34" charset="0"/>
              </a:rPr>
              <a:t>Measurability </a:t>
            </a:r>
            <a:r>
              <a:rPr lang="en-US" sz="1600" b="0" i="0" dirty="0">
                <a:solidFill>
                  <a:srgbClr val="141010"/>
                </a:solidFill>
                <a:effectLst/>
                <a:latin typeface="Open Sans" panose="020B0606030504020204" pitchFamily="34" charset="0"/>
              </a:rPr>
              <a:t>– in the private cloud we want the ability to measure the consumption of resources because the billing is based on service offerings rather than hardware.  Hyper-converged solutions abstract resources and provide the capability to report on resource consumption, however a question to ask is whether this reporting is mature enough for private cloud environments.  We will discuss the maturity level of this requirement in a moment.</a:t>
            </a:r>
          </a:p>
        </p:txBody>
      </p:sp>
      <p:sp>
        <p:nvSpPr>
          <p:cNvPr id="4" name="TextBox 3">
            <a:extLst>
              <a:ext uri="{FF2B5EF4-FFF2-40B4-BE49-F238E27FC236}">
                <a16:creationId xmlns:a16="http://schemas.microsoft.com/office/drawing/2014/main" id="{7A8866D3-5064-3D6E-BDE4-A9A49B5D6D6A}"/>
              </a:ext>
            </a:extLst>
          </p:cNvPr>
          <p:cNvSpPr txBox="1"/>
          <p:nvPr/>
        </p:nvSpPr>
        <p:spPr>
          <a:xfrm>
            <a:off x="512618" y="237898"/>
            <a:ext cx="6096000" cy="369332"/>
          </a:xfrm>
          <a:prstGeom prst="rect">
            <a:avLst/>
          </a:prstGeom>
          <a:noFill/>
        </p:spPr>
        <p:txBody>
          <a:bodyPr wrap="square">
            <a:spAutoFit/>
          </a:bodyPr>
          <a:lstStyle/>
          <a:p>
            <a:pPr algn="l"/>
            <a:r>
              <a:rPr lang="en-US" b="1" i="0" dirty="0">
                <a:solidFill>
                  <a:srgbClr val="272727"/>
                </a:solidFill>
                <a:effectLst/>
                <a:latin typeface="Open Sans" panose="020B0606030504020204" pitchFamily="34" charset="0"/>
              </a:rPr>
              <a:t>Hyper-convergence within a Private Cloud Strategy</a:t>
            </a:r>
          </a:p>
        </p:txBody>
      </p:sp>
    </p:spTree>
    <p:extLst>
      <p:ext uri="{BB962C8B-B14F-4D97-AF65-F5344CB8AC3E}">
        <p14:creationId xmlns:p14="http://schemas.microsoft.com/office/powerpoint/2010/main" val="522871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5676E0-7BC2-092D-2382-6ED364BFDED6}"/>
              </a:ext>
            </a:extLst>
          </p:cNvPr>
          <p:cNvPicPr>
            <a:picLocks noChangeAspect="1"/>
          </p:cNvPicPr>
          <p:nvPr/>
        </p:nvPicPr>
        <p:blipFill>
          <a:blip r:embed="rId2"/>
          <a:stretch>
            <a:fillRect/>
          </a:stretch>
        </p:blipFill>
        <p:spPr>
          <a:xfrm>
            <a:off x="156386" y="75861"/>
            <a:ext cx="11522997" cy="6657450"/>
          </a:xfrm>
          <a:prstGeom prst="rect">
            <a:avLst/>
          </a:prstGeom>
        </p:spPr>
      </p:pic>
    </p:spTree>
    <p:extLst>
      <p:ext uri="{BB962C8B-B14F-4D97-AF65-F5344CB8AC3E}">
        <p14:creationId xmlns:p14="http://schemas.microsoft.com/office/powerpoint/2010/main" val="1744505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FDA1E-9578-7C96-BA11-EBB0D124155E}"/>
              </a:ext>
            </a:extLst>
          </p:cNvPr>
          <p:cNvPicPr>
            <a:picLocks noChangeAspect="1"/>
          </p:cNvPicPr>
          <p:nvPr/>
        </p:nvPicPr>
        <p:blipFill>
          <a:blip r:embed="rId2"/>
          <a:stretch>
            <a:fillRect/>
          </a:stretch>
        </p:blipFill>
        <p:spPr>
          <a:xfrm>
            <a:off x="940442" y="164598"/>
            <a:ext cx="10489557" cy="6568711"/>
          </a:xfrm>
          <a:prstGeom prst="rect">
            <a:avLst/>
          </a:prstGeom>
        </p:spPr>
      </p:pic>
    </p:spTree>
    <p:extLst>
      <p:ext uri="{BB962C8B-B14F-4D97-AF65-F5344CB8AC3E}">
        <p14:creationId xmlns:p14="http://schemas.microsoft.com/office/powerpoint/2010/main" val="133357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3E993-E69A-A49E-26D6-91F1E79E7881}"/>
              </a:ext>
            </a:extLst>
          </p:cNvPr>
          <p:cNvPicPr>
            <a:picLocks noChangeAspect="1"/>
          </p:cNvPicPr>
          <p:nvPr/>
        </p:nvPicPr>
        <p:blipFill>
          <a:blip r:embed="rId2"/>
          <a:stretch>
            <a:fillRect/>
          </a:stretch>
        </p:blipFill>
        <p:spPr>
          <a:xfrm>
            <a:off x="561109" y="191335"/>
            <a:ext cx="11069782" cy="6142820"/>
          </a:xfrm>
          <a:prstGeom prst="rect">
            <a:avLst/>
          </a:prstGeom>
        </p:spPr>
      </p:pic>
    </p:spTree>
    <p:extLst>
      <p:ext uri="{BB962C8B-B14F-4D97-AF65-F5344CB8AC3E}">
        <p14:creationId xmlns:p14="http://schemas.microsoft.com/office/powerpoint/2010/main" val="393942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B08D61-4694-0ABB-3465-5140CB216F73}"/>
              </a:ext>
            </a:extLst>
          </p:cNvPr>
          <p:cNvPicPr>
            <a:picLocks noChangeAspect="1"/>
          </p:cNvPicPr>
          <p:nvPr/>
        </p:nvPicPr>
        <p:blipFill>
          <a:blip r:embed="rId2"/>
          <a:stretch>
            <a:fillRect/>
          </a:stretch>
        </p:blipFill>
        <p:spPr>
          <a:xfrm>
            <a:off x="833976" y="171515"/>
            <a:ext cx="10637587" cy="6367830"/>
          </a:xfrm>
          <a:prstGeom prst="rect">
            <a:avLst/>
          </a:prstGeom>
        </p:spPr>
      </p:pic>
    </p:spTree>
    <p:extLst>
      <p:ext uri="{BB962C8B-B14F-4D97-AF65-F5344CB8AC3E}">
        <p14:creationId xmlns:p14="http://schemas.microsoft.com/office/powerpoint/2010/main" val="1778098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2CF05-527B-AF2F-FA65-C4A6D08077AD}"/>
              </a:ext>
            </a:extLst>
          </p:cNvPr>
          <p:cNvPicPr>
            <a:picLocks noChangeAspect="1"/>
          </p:cNvPicPr>
          <p:nvPr/>
        </p:nvPicPr>
        <p:blipFill>
          <a:blip r:embed="rId2"/>
          <a:stretch>
            <a:fillRect/>
          </a:stretch>
        </p:blipFill>
        <p:spPr>
          <a:xfrm>
            <a:off x="907100" y="291465"/>
            <a:ext cx="11021664" cy="6427990"/>
          </a:xfrm>
          <a:prstGeom prst="rect">
            <a:avLst/>
          </a:prstGeom>
        </p:spPr>
      </p:pic>
    </p:spTree>
    <p:extLst>
      <p:ext uri="{BB962C8B-B14F-4D97-AF65-F5344CB8AC3E}">
        <p14:creationId xmlns:p14="http://schemas.microsoft.com/office/powerpoint/2010/main" val="2615359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a:extLst>
              <a:ext uri="{FF2B5EF4-FFF2-40B4-BE49-F238E27FC236}">
                <a16:creationId xmlns:a16="http://schemas.microsoft.com/office/drawing/2014/main" id="{A883F622-73A6-76AD-3740-BD82B710B406}"/>
              </a:ext>
            </a:extLst>
          </p:cNvPr>
          <p:cNvSpPr>
            <a:spLocks noGrp="1" noChangeArrowheads="1"/>
          </p:cNvSpPr>
          <p:nvPr>
            <p:ph type="title"/>
          </p:nvPr>
        </p:nvSpPr>
        <p:spPr>
          <a:xfrm>
            <a:off x="3276600" y="76200"/>
            <a:ext cx="7239000" cy="1143000"/>
          </a:xfrm>
        </p:spPr>
        <p:txBody>
          <a:bodyPr/>
          <a:lstStyle/>
          <a:p>
            <a:pPr eaLnBrk="1" hangingPunct="1"/>
            <a:r>
              <a:rPr lang="en-US" altLang="en-US"/>
              <a:t>Cloud-Sourcing</a:t>
            </a:r>
          </a:p>
        </p:txBody>
      </p:sp>
      <p:sp>
        <p:nvSpPr>
          <p:cNvPr id="20483" name="Rectangle 2">
            <a:extLst>
              <a:ext uri="{FF2B5EF4-FFF2-40B4-BE49-F238E27FC236}">
                <a16:creationId xmlns:a16="http://schemas.microsoft.com/office/drawing/2014/main" id="{F0060F5F-F413-EC43-4D5A-807413146557}"/>
              </a:ext>
            </a:extLst>
          </p:cNvPr>
          <p:cNvSpPr>
            <a:spLocks noGrp="1" noChangeArrowheads="1"/>
          </p:cNvSpPr>
          <p:nvPr>
            <p:ph idx="1"/>
          </p:nvPr>
        </p:nvSpPr>
        <p:spPr>
          <a:xfrm>
            <a:off x="1981200" y="1196976"/>
            <a:ext cx="8229600" cy="4830763"/>
          </a:xfrm>
        </p:spPr>
        <p:txBody>
          <a:bodyPr>
            <a:normAutofit lnSpcReduction="10000"/>
          </a:bodyPr>
          <a:lstStyle/>
          <a:p>
            <a:pPr>
              <a:lnSpc>
                <a:spcPct val="95000"/>
              </a:lnSpc>
              <a:spcBef>
                <a:spcPts val="600"/>
              </a:spcBef>
            </a:pPr>
            <a:r>
              <a:rPr lang="en-US" altLang="en-US"/>
              <a:t>Why is it becoming a Big Deal:</a:t>
            </a:r>
          </a:p>
          <a:p>
            <a:pPr lvl="1">
              <a:lnSpc>
                <a:spcPct val="95000"/>
              </a:lnSpc>
              <a:spcBef>
                <a:spcPts val="600"/>
              </a:spcBef>
            </a:pPr>
            <a:r>
              <a:rPr lang="en-US" altLang="en-US"/>
              <a:t>Using high-scale/low-cost providers,</a:t>
            </a:r>
          </a:p>
          <a:p>
            <a:pPr lvl="1">
              <a:lnSpc>
                <a:spcPct val="95000"/>
              </a:lnSpc>
              <a:spcBef>
                <a:spcPts val="600"/>
              </a:spcBef>
            </a:pPr>
            <a:r>
              <a:rPr lang="en-US" altLang="en-US"/>
              <a:t>Any time/place access via web browser,</a:t>
            </a:r>
          </a:p>
          <a:p>
            <a:pPr lvl="1">
              <a:lnSpc>
                <a:spcPct val="95000"/>
              </a:lnSpc>
              <a:spcBef>
                <a:spcPts val="600"/>
              </a:spcBef>
            </a:pPr>
            <a:r>
              <a:rPr lang="en-US" altLang="en-US"/>
              <a:t>Rapid scalability; incremental cost and load sharing,</a:t>
            </a:r>
          </a:p>
          <a:p>
            <a:pPr lvl="1">
              <a:lnSpc>
                <a:spcPct val="95000"/>
              </a:lnSpc>
              <a:spcBef>
                <a:spcPts val="600"/>
              </a:spcBef>
            </a:pPr>
            <a:r>
              <a:rPr lang="en-US" altLang="en-US"/>
              <a:t>Can forget need to focus on local IT.</a:t>
            </a:r>
          </a:p>
          <a:p>
            <a:pPr>
              <a:lnSpc>
                <a:spcPct val="95000"/>
              </a:lnSpc>
              <a:spcBef>
                <a:spcPts val="600"/>
              </a:spcBef>
            </a:pPr>
            <a:r>
              <a:rPr lang="en-US" altLang="en-US"/>
              <a:t>Concerns:</a:t>
            </a:r>
          </a:p>
          <a:p>
            <a:pPr lvl="1">
              <a:lnSpc>
                <a:spcPct val="95000"/>
              </a:lnSpc>
              <a:spcBef>
                <a:spcPts val="600"/>
              </a:spcBef>
            </a:pPr>
            <a:r>
              <a:rPr lang="en-US" altLang="en-US"/>
              <a:t>Performance, reliability, and SLAs,</a:t>
            </a:r>
          </a:p>
          <a:p>
            <a:pPr lvl="1">
              <a:lnSpc>
                <a:spcPct val="95000"/>
              </a:lnSpc>
              <a:spcBef>
                <a:spcPts val="600"/>
              </a:spcBef>
            </a:pPr>
            <a:r>
              <a:rPr lang="en-US" altLang="en-US"/>
              <a:t>Control of data, and service parameters,</a:t>
            </a:r>
          </a:p>
          <a:p>
            <a:pPr lvl="1">
              <a:lnSpc>
                <a:spcPct val="95000"/>
              </a:lnSpc>
              <a:spcBef>
                <a:spcPts val="600"/>
              </a:spcBef>
            </a:pPr>
            <a:r>
              <a:rPr lang="en-US" altLang="en-US"/>
              <a:t>Application features and choices,</a:t>
            </a:r>
          </a:p>
          <a:p>
            <a:pPr lvl="1">
              <a:lnSpc>
                <a:spcPct val="95000"/>
              </a:lnSpc>
              <a:spcBef>
                <a:spcPts val="600"/>
              </a:spcBef>
            </a:pPr>
            <a:r>
              <a:rPr lang="en-US" altLang="en-US"/>
              <a:t>Interaction between Cloud providers,</a:t>
            </a:r>
          </a:p>
          <a:p>
            <a:pPr lvl="1">
              <a:lnSpc>
                <a:spcPct val="95000"/>
              </a:lnSpc>
              <a:spcBef>
                <a:spcPts val="600"/>
              </a:spcBef>
            </a:pPr>
            <a:r>
              <a:rPr lang="en-US" altLang="en-US"/>
              <a:t>No standard API – mix of SOAP and REST!</a:t>
            </a:r>
          </a:p>
          <a:p>
            <a:pPr lvl="1">
              <a:lnSpc>
                <a:spcPct val="95000"/>
              </a:lnSpc>
              <a:spcBef>
                <a:spcPts val="600"/>
              </a:spcBef>
            </a:pPr>
            <a:r>
              <a:rPr lang="en-US" altLang="en-US"/>
              <a:t>Privacy, security, compliance, trust…</a:t>
            </a:r>
          </a:p>
        </p:txBody>
      </p:sp>
      <p:sp>
        <p:nvSpPr>
          <p:cNvPr id="31748" name="Slide Number Placeholder 4">
            <a:extLst>
              <a:ext uri="{FF2B5EF4-FFF2-40B4-BE49-F238E27FC236}">
                <a16:creationId xmlns:a16="http://schemas.microsoft.com/office/drawing/2014/main" id="{337470F0-8D35-B3DC-2F1D-E10586B4E5B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FCBE2F2B-DB57-4C5E-B590-6600B04A8594}" type="slidenum">
              <a:rPr lang="en-GB" altLang="en-US" sz="1200">
                <a:solidFill>
                  <a:schemeClr val="bg1"/>
                </a:solidFill>
              </a:rPr>
              <a:pPr/>
              <a:t>32</a:t>
            </a:fld>
            <a:endParaRPr lang="en-GB" altLang="en-US" sz="1200">
              <a:solidFill>
                <a:schemeClr val="bg1"/>
              </a:solidFill>
            </a:endParaRPr>
          </a:p>
        </p:txBody>
      </p:sp>
    </p:spTree>
  </p:cSld>
  <p:clrMapOvr>
    <a:masterClrMapping/>
  </p:clrMapOvr>
  <p:transition spd="med">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animEffect transition="in" filter="randombar(horizontal)">
                                      <p:cBhvr>
                                        <p:cTn id="7" dur="500"/>
                                        <p:tgtEl>
                                          <p:spTgt spid="20483">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0483">
                                            <p:txEl>
                                              <p:pRg st="6" end="6"/>
                                            </p:txEl>
                                          </p:spTgt>
                                        </p:tgtEl>
                                        <p:attrNameLst>
                                          <p:attrName>style.visibility</p:attrName>
                                        </p:attrNameLst>
                                      </p:cBhvr>
                                      <p:to>
                                        <p:strVal val="visible"/>
                                      </p:to>
                                    </p:set>
                                    <p:animEffect transition="in" filter="randombar(horizontal)">
                                      <p:cBhvr>
                                        <p:cTn id="10" dur="500"/>
                                        <p:tgtEl>
                                          <p:spTgt spid="20483">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0483">
                                            <p:txEl>
                                              <p:pRg st="7" end="7"/>
                                            </p:txEl>
                                          </p:spTgt>
                                        </p:tgtEl>
                                        <p:attrNameLst>
                                          <p:attrName>style.visibility</p:attrName>
                                        </p:attrNameLst>
                                      </p:cBhvr>
                                      <p:to>
                                        <p:strVal val="visible"/>
                                      </p:to>
                                    </p:set>
                                    <p:animEffect transition="in" filter="randombar(horizontal)">
                                      <p:cBhvr>
                                        <p:cTn id="13" dur="500"/>
                                        <p:tgtEl>
                                          <p:spTgt spid="20483">
                                            <p:txEl>
                                              <p:pRg st="7" end="7"/>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0483">
                                            <p:txEl>
                                              <p:pRg st="8" end="8"/>
                                            </p:txEl>
                                          </p:spTgt>
                                        </p:tgtEl>
                                        <p:attrNameLst>
                                          <p:attrName>style.visibility</p:attrName>
                                        </p:attrNameLst>
                                      </p:cBhvr>
                                      <p:to>
                                        <p:strVal val="visible"/>
                                      </p:to>
                                    </p:set>
                                    <p:animEffect transition="in" filter="randombar(horizontal)">
                                      <p:cBhvr>
                                        <p:cTn id="16" dur="500"/>
                                        <p:tgtEl>
                                          <p:spTgt spid="20483">
                                            <p:txEl>
                                              <p:pRg st="8" end="8"/>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0483">
                                            <p:txEl>
                                              <p:pRg st="9" end="9"/>
                                            </p:txEl>
                                          </p:spTgt>
                                        </p:tgtEl>
                                        <p:attrNameLst>
                                          <p:attrName>style.visibility</p:attrName>
                                        </p:attrNameLst>
                                      </p:cBhvr>
                                      <p:to>
                                        <p:strVal val="visible"/>
                                      </p:to>
                                    </p:set>
                                    <p:animEffect transition="in" filter="randombar(horizontal)">
                                      <p:cBhvr>
                                        <p:cTn id="19" dur="500"/>
                                        <p:tgtEl>
                                          <p:spTgt spid="20483">
                                            <p:txEl>
                                              <p:pRg st="9" end="9"/>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0483">
                                            <p:txEl>
                                              <p:pRg st="10" end="10"/>
                                            </p:txEl>
                                          </p:spTgt>
                                        </p:tgtEl>
                                        <p:attrNameLst>
                                          <p:attrName>style.visibility</p:attrName>
                                        </p:attrNameLst>
                                      </p:cBhvr>
                                      <p:to>
                                        <p:strVal val="visible"/>
                                      </p:to>
                                    </p:set>
                                    <p:animEffect transition="in" filter="randombar(horizontal)">
                                      <p:cBhvr>
                                        <p:cTn id="22" dur="500"/>
                                        <p:tgtEl>
                                          <p:spTgt spid="20483">
                                            <p:txEl>
                                              <p:pRg st="10" end="10"/>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0483">
                                            <p:txEl>
                                              <p:pRg st="11" end="11"/>
                                            </p:txEl>
                                          </p:spTgt>
                                        </p:tgtEl>
                                        <p:attrNameLst>
                                          <p:attrName>style.visibility</p:attrName>
                                        </p:attrNameLst>
                                      </p:cBhvr>
                                      <p:to>
                                        <p:strVal val="visible"/>
                                      </p:to>
                                    </p:set>
                                    <p:animEffect transition="in" filter="randombar(horizontal)">
                                      <p:cBhvr>
                                        <p:cTn id="25" dur="500"/>
                                        <p:tgtEl>
                                          <p:spTgt spid="2048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A13DE73-6225-FA43-7DCB-D4A85B019D89}"/>
              </a:ext>
            </a:extLst>
          </p:cNvPr>
          <p:cNvSpPr>
            <a:spLocks noGrp="1" noChangeArrowheads="1"/>
          </p:cNvSpPr>
          <p:nvPr>
            <p:ph type="title"/>
          </p:nvPr>
        </p:nvSpPr>
        <p:spPr>
          <a:xfrm>
            <a:off x="3276600" y="76200"/>
            <a:ext cx="7239000" cy="1143000"/>
          </a:xfrm>
        </p:spPr>
        <p:txBody>
          <a:bodyPr/>
          <a:lstStyle/>
          <a:p>
            <a:pPr eaLnBrk="1" hangingPunct="1"/>
            <a:r>
              <a:rPr lang="en-US" altLang="en-US" sz="4000"/>
              <a:t>Some Commercial Cloud Offerings</a:t>
            </a:r>
          </a:p>
        </p:txBody>
      </p:sp>
      <p:pic>
        <p:nvPicPr>
          <p:cNvPr id="33795" name="Picture 4">
            <a:extLst>
              <a:ext uri="{FF2B5EF4-FFF2-40B4-BE49-F238E27FC236}">
                <a16:creationId xmlns:a16="http://schemas.microsoft.com/office/drawing/2014/main" id="{8FC90942-A704-FDDC-E7AB-54FDC756A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163" y="1235075"/>
            <a:ext cx="5421312"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3796" name="Picture 5">
            <a:extLst>
              <a:ext uri="{FF2B5EF4-FFF2-40B4-BE49-F238E27FC236}">
                <a16:creationId xmlns:a16="http://schemas.microsoft.com/office/drawing/2014/main" id="{1AA2BCF9-412B-4397-D9F8-C25296754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663" y="2155825"/>
            <a:ext cx="35290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3797" name="Picture 6">
            <a:extLst>
              <a:ext uri="{FF2B5EF4-FFF2-40B4-BE49-F238E27FC236}">
                <a16:creationId xmlns:a16="http://schemas.microsoft.com/office/drawing/2014/main" id="{2208EC71-5C7A-9095-2CCE-8BFE299A73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77338" y="3514725"/>
            <a:ext cx="989012"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7">
            <a:extLst>
              <a:ext uri="{FF2B5EF4-FFF2-40B4-BE49-F238E27FC236}">
                <a16:creationId xmlns:a16="http://schemas.microsoft.com/office/drawing/2014/main" id="{77E04F06-C9D2-A80F-7A56-30A5210F09C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6589" y="4849813"/>
            <a:ext cx="185737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9">
            <a:extLst>
              <a:ext uri="{FF2B5EF4-FFF2-40B4-BE49-F238E27FC236}">
                <a16:creationId xmlns:a16="http://schemas.microsoft.com/office/drawing/2014/main" id="{A4832B3E-0DDE-D4E1-C541-75BA0626ECC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18163" y="3467100"/>
            <a:ext cx="26543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10">
            <a:extLst>
              <a:ext uri="{FF2B5EF4-FFF2-40B4-BE49-F238E27FC236}">
                <a16:creationId xmlns:a16="http://schemas.microsoft.com/office/drawing/2014/main" id="{C287BBF0-7771-1212-35FA-844F159236E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13651" y="1587500"/>
            <a:ext cx="269557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11">
            <a:extLst>
              <a:ext uri="{FF2B5EF4-FFF2-40B4-BE49-F238E27FC236}">
                <a16:creationId xmlns:a16="http://schemas.microsoft.com/office/drawing/2014/main" id="{8813F48B-06DD-8193-D54D-083EE50D9AD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53139" y="4979989"/>
            <a:ext cx="18510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12">
            <a:extLst>
              <a:ext uri="{FF2B5EF4-FFF2-40B4-BE49-F238E27FC236}">
                <a16:creationId xmlns:a16="http://schemas.microsoft.com/office/drawing/2014/main" id="{EE3D536C-EF09-975B-F05F-937CA64E2FB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22489" y="3478213"/>
            <a:ext cx="17875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11">
            <a:extLst>
              <a:ext uri="{FF2B5EF4-FFF2-40B4-BE49-F238E27FC236}">
                <a16:creationId xmlns:a16="http://schemas.microsoft.com/office/drawing/2014/main" id="{3C43AD5B-7746-56EA-DAD3-D77DA76BF93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206875" y="3519489"/>
            <a:ext cx="11318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7">
            <a:extLst>
              <a:ext uri="{FF2B5EF4-FFF2-40B4-BE49-F238E27FC236}">
                <a16:creationId xmlns:a16="http://schemas.microsoft.com/office/drawing/2014/main" id="{9856A015-D8E9-AB1B-C3EF-E4FB361FF9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4539" y="2290763"/>
            <a:ext cx="43386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3805" name="Slide Number Placeholder 4">
            <a:extLst>
              <a:ext uri="{FF2B5EF4-FFF2-40B4-BE49-F238E27FC236}">
                <a16:creationId xmlns:a16="http://schemas.microsoft.com/office/drawing/2014/main" id="{4DF874AE-1916-E77E-7F7C-DFF6174A613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DD0F957B-07C9-4C80-B0ED-6313F4F51D82}" type="slidenum">
              <a:rPr lang="en-GB" altLang="en-US" sz="1200">
                <a:solidFill>
                  <a:schemeClr val="bg1"/>
                </a:solidFill>
              </a:rPr>
              <a:pPr/>
              <a:t>33</a:t>
            </a:fld>
            <a:endParaRPr lang="en-GB" altLang="en-US" sz="1200">
              <a:solidFill>
                <a:schemeClr val="bg1"/>
              </a:solidFill>
            </a:endParaRPr>
          </a:p>
        </p:txBody>
      </p:sp>
    </p:spTree>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E2CE2F06-98C2-6EF1-7E20-3990D4395D2D}"/>
              </a:ext>
            </a:extLst>
          </p:cNvPr>
          <p:cNvSpPr>
            <a:spLocks noGrp="1"/>
          </p:cNvSpPr>
          <p:nvPr>
            <p:ph type="title"/>
          </p:nvPr>
        </p:nvSpPr>
        <p:spPr>
          <a:xfrm>
            <a:off x="3276600" y="76200"/>
            <a:ext cx="7239000" cy="1143000"/>
          </a:xfrm>
        </p:spPr>
        <p:txBody>
          <a:bodyPr/>
          <a:lstStyle/>
          <a:p>
            <a:pPr eaLnBrk="1" hangingPunct="1"/>
            <a:r>
              <a:rPr lang="en-GB" altLang="en-US"/>
              <a:t>Cloud Taxonomy</a:t>
            </a:r>
          </a:p>
        </p:txBody>
      </p:sp>
      <p:pic>
        <p:nvPicPr>
          <p:cNvPr id="34819" name="Picture 5">
            <a:extLst>
              <a:ext uri="{FF2B5EF4-FFF2-40B4-BE49-F238E27FC236}">
                <a16:creationId xmlns:a16="http://schemas.microsoft.com/office/drawing/2014/main" id="{D3395A52-5FEE-2542-FAA6-10774CDDAD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1900" y="1098550"/>
            <a:ext cx="70993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Slide Number Placeholder 4">
            <a:extLst>
              <a:ext uri="{FF2B5EF4-FFF2-40B4-BE49-F238E27FC236}">
                <a16:creationId xmlns:a16="http://schemas.microsoft.com/office/drawing/2014/main" id="{B9F2C4C4-579A-E5AC-AFAF-FD54AD3B605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8D12555D-CE1D-4F71-8008-91C72001167B}" type="slidenum">
              <a:rPr lang="en-GB" altLang="en-US" sz="1200">
                <a:solidFill>
                  <a:schemeClr val="bg1"/>
                </a:solidFill>
              </a:rPr>
              <a:pPr/>
              <a:t>34</a:t>
            </a:fld>
            <a:endParaRPr lang="en-GB" altLang="en-US" sz="120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502004C2-2D47-7649-D451-E494441F0B99}"/>
              </a:ext>
            </a:extLst>
          </p:cNvPr>
          <p:cNvSpPr>
            <a:spLocks noGrp="1"/>
          </p:cNvSpPr>
          <p:nvPr>
            <p:ph type="title"/>
          </p:nvPr>
        </p:nvSpPr>
        <p:spPr>
          <a:xfrm>
            <a:off x="3276600" y="76200"/>
            <a:ext cx="7239000" cy="1143000"/>
          </a:xfrm>
        </p:spPr>
        <p:txBody>
          <a:bodyPr/>
          <a:lstStyle/>
          <a:p>
            <a:pPr eaLnBrk="1" hangingPunct="1"/>
            <a:r>
              <a:rPr lang="en-GB" altLang="en-US"/>
              <a:t>Opportunities and Challenges</a:t>
            </a:r>
          </a:p>
        </p:txBody>
      </p:sp>
      <p:sp>
        <p:nvSpPr>
          <p:cNvPr id="40963" name="Content Placeholder 2">
            <a:extLst>
              <a:ext uri="{FF2B5EF4-FFF2-40B4-BE49-F238E27FC236}">
                <a16:creationId xmlns:a16="http://schemas.microsoft.com/office/drawing/2014/main" id="{612E6B2C-B8AB-A1F1-3275-C9194F419ADB}"/>
              </a:ext>
            </a:extLst>
          </p:cNvPr>
          <p:cNvSpPr>
            <a:spLocks noGrp="1"/>
          </p:cNvSpPr>
          <p:nvPr>
            <p:ph idx="1"/>
          </p:nvPr>
        </p:nvSpPr>
        <p:spPr>
          <a:xfrm>
            <a:off x="1981200" y="1295401"/>
            <a:ext cx="8229600" cy="4830763"/>
          </a:xfrm>
        </p:spPr>
        <p:txBody>
          <a:bodyPr/>
          <a:lstStyle/>
          <a:p>
            <a:pPr eaLnBrk="1" hangingPunct="1"/>
            <a:r>
              <a:rPr lang="en-GB" altLang="en-US"/>
              <a:t>The use of the cloud provides a number of opportunities: </a:t>
            </a:r>
          </a:p>
          <a:p>
            <a:pPr lvl="1" eaLnBrk="1" hangingPunct="1"/>
            <a:r>
              <a:rPr lang="en-GB" altLang="en-US"/>
              <a:t>It enables services to be used without any understanding of their infrastructure.</a:t>
            </a:r>
          </a:p>
          <a:p>
            <a:pPr lvl="1" eaLnBrk="1" hangingPunct="1"/>
            <a:r>
              <a:rPr lang="en-GB" altLang="en-US"/>
              <a:t>Cloud computing works using economies of scale:</a:t>
            </a:r>
          </a:p>
          <a:p>
            <a:pPr lvl="2" eaLnBrk="1" hangingPunct="1"/>
            <a:r>
              <a:rPr lang="en-GB" altLang="en-US"/>
              <a:t>It potentially lowers the outlay expense for start up companies, as they would no longer need to buy their own software or servers. </a:t>
            </a:r>
          </a:p>
          <a:p>
            <a:pPr lvl="2" eaLnBrk="1" hangingPunct="1"/>
            <a:r>
              <a:rPr lang="en-GB" altLang="en-US"/>
              <a:t>Cost would be by on-demand pricing. </a:t>
            </a:r>
          </a:p>
          <a:p>
            <a:pPr lvl="2" eaLnBrk="1" hangingPunct="1"/>
            <a:r>
              <a:rPr lang="en-GB" altLang="en-US"/>
              <a:t>Vendors and Service providers claim costs by establishing an ongoing revenue stream.</a:t>
            </a:r>
          </a:p>
          <a:p>
            <a:pPr lvl="1" eaLnBrk="1" hangingPunct="1"/>
            <a:r>
              <a:rPr lang="en-GB" altLang="en-US"/>
              <a:t>Data and services are stored remotely but accessible from “anywhere”. </a:t>
            </a:r>
          </a:p>
        </p:txBody>
      </p:sp>
      <p:sp>
        <p:nvSpPr>
          <p:cNvPr id="40964" name="Slide Number Placeholder 4">
            <a:extLst>
              <a:ext uri="{FF2B5EF4-FFF2-40B4-BE49-F238E27FC236}">
                <a16:creationId xmlns:a16="http://schemas.microsoft.com/office/drawing/2014/main" id="{CD66E31F-516F-FEA8-92C6-B3173369511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8623AE58-7E57-46BB-9CF8-7FA9B1B47A59}" type="slidenum">
              <a:rPr lang="en-GB" altLang="en-US" sz="1200">
                <a:solidFill>
                  <a:schemeClr val="bg1"/>
                </a:solidFill>
              </a:rPr>
              <a:pPr/>
              <a:t>35</a:t>
            </a:fld>
            <a:endParaRPr lang="en-GB" altLang="en-US" sz="120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E6D482F7-F041-2951-4E7C-FF131F55FFF6}"/>
              </a:ext>
            </a:extLst>
          </p:cNvPr>
          <p:cNvSpPr>
            <a:spLocks noGrp="1"/>
          </p:cNvSpPr>
          <p:nvPr>
            <p:ph type="title"/>
          </p:nvPr>
        </p:nvSpPr>
        <p:spPr>
          <a:xfrm>
            <a:off x="3276600" y="76200"/>
            <a:ext cx="7239000" cy="1143000"/>
          </a:xfrm>
        </p:spPr>
        <p:txBody>
          <a:bodyPr/>
          <a:lstStyle/>
          <a:p>
            <a:pPr eaLnBrk="1" hangingPunct="1"/>
            <a:r>
              <a:rPr lang="en-GB" altLang="en-US"/>
              <a:t>Opportunities and Challenges</a:t>
            </a:r>
          </a:p>
        </p:txBody>
      </p:sp>
      <p:sp>
        <p:nvSpPr>
          <p:cNvPr id="32771" name="Content Placeholder 2">
            <a:extLst>
              <a:ext uri="{FF2B5EF4-FFF2-40B4-BE49-F238E27FC236}">
                <a16:creationId xmlns:a16="http://schemas.microsoft.com/office/drawing/2014/main" id="{1E84F17F-21FF-C38D-F8B8-86297CE170D7}"/>
              </a:ext>
            </a:extLst>
          </p:cNvPr>
          <p:cNvSpPr>
            <a:spLocks noGrp="1"/>
          </p:cNvSpPr>
          <p:nvPr>
            <p:ph idx="1"/>
          </p:nvPr>
        </p:nvSpPr>
        <p:spPr>
          <a:xfrm>
            <a:off x="1981200" y="1125538"/>
            <a:ext cx="8229600" cy="4830762"/>
          </a:xfrm>
        </p:spPr>
        <p:txBody>
          <a:bodyPr>
            <a:normAutofit lnSpcReduction="10000"/>
          </a:bodyPr>
          <a:lstStyle/>
          <a:p>
            <a:pPr eaLnBrk="1" hangingPunct="1"/>
            <a:r>
              <a:rPr lang="en-GB" altLang="en-US" sz="2400"/>
              <a:t>In parallel there has been backlash against cloud computing:</a:t>
            </a:r>
          </a:p>
          <a:p>
            <a:pPr lvl="1" eaLnBrk="1" hangingPunct="1"/>
            <a:r>
              <a:rPr lang="en-GB" altLang="en-US" sz="2000"/>
              <a:t>Use of cloud computing means dependence on others and that could possibly limit flexibility and innovation:</a:t>
            </a:r>
          </a:p>
          <a:p>
            <a:pPr lvl="2" eaLnBrk="1" hangingPunct="1"/>
            <a:r>
              <a:rPr lang="en-GB" altLang="en-US" sz="1800"/>
              <a:t>The others are likely become the bigger Internet companies like Google and IBM, who may monopolise the market. </a:t>
            </a:r>
          </a:p>
          <a:p>
            <a:pPr lvl="2" eaLnBrk="1" hangingPunct="1"/>
            <a:r>
              <a:rPr lang="en-GB" altLang="en-US" sz="1800"/>
              <a:t>Some argue that this use of supercomputers is a return to the time of mainframe computing that the PC was a reaction against.</a:t>
            </a:r>
          </a:p>
          <a:p>
            <a:pPr lvl="1" eaLnBrk="1" hangingPunct="1"/>
            <a:r>
              <a:rPr lang="en-GB" altLang="en-US" sz="2000"/>
              <a:t>Security could prove to be a big issue:</a:t>
            </a:r>
          </a:p>
          <a:p>
            <a:pPr lvl="2" eaLnBrk="1" hangingPunct="1"/>
            <a:r>
              <a:rPr lang="en-GB" altLang="en-US" sz="1800"/>
              <a:t>It is still unclear how safe out-sourced data is and when using these services ownership of data is not always clear.</a:t>
            </a:r>
          </a:p>
          <a:p>
            <a:pPr lvl="1" eaLnBrk="1" hangingPunct="1"/>
            <a:r>
              <a:rPr lang="en-GB" altLang="en-US" sz="2000"/>
              <a:t>There are also issues relating to policy and access: </a:t>
            </a:r>
          </a:p>
          <a:p>
            <a:pPr lvl="2" eaLnBrk="1" hangingPunct="1"/>
            <a:r>
              <a:rPr lang="en-GB" altLang="en-US" sz="1800"/>
              <a:t>If your data is stored abroad whose policy do you adhere to? </a:t>
            </a:r>
          </a:p>
          <a:p>
            <a:pPr lvl="2" eaLnBrk="1" hangingPunct="1"/>
            <a:r>
              <a:rPr lang="en-GB" altLang="en-US" sz="1800"/>
              <a:t>What happens if the remote server goes down? </a:t>
            </a:r>
          </a:p>
          <a:p>
            <a:pPr lvl="2" eaLnBrk="1" hangingPunct="1"/>
            <a:r>
              <a:rPr lang="en-GB" altLang="en-US" sz="1800"/>
              <a:t>How will you then access files? </a:t>
            </a:r>
          </a:p>
          <a:p>
            <a:pPr lvl="2" eaLnBrk="1" hangingPunct="1"/>
            <a:r>
              <a:rPr lang="en-GB" altLang="en-US" sz="1800"/>
              <a:t>There have been cases of users being locked out of accounts and losing access to data.</a:t>
            </a:r>
          </a:p>
          <a:p>
            <a:pPr eaLnBrk="1" hangingPunct="1"/>
            <a:endParaRPr lang="en-GB" altLang="en-US" sz="2400"/>
          </a:p>
        </p:txBody>
      </p:sp>
      <p:sp>
        <p:nvSpPr>
          <p:cNvPr id="41988" name="Slide Number Placeholder 4">
            <a:extLst>
              <a:ext uri="{FF2B5EF4-FFF2-40B4-BE49-F238E27FC236}">
                <a16:creationId xmlns:a16="http://schemas.microsoft.com/office/drawing/2014/main" id="{942170A2-0286-BEE9-D135-A4157953F8E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E49E2052-F4FD-4FCB-8BA9-08F3D683F90E}" type="slidenum">
              <a:rPr lang="en-GB" altLang="en-US" sz="1200">
                <a:solidFill>
                  <a:schemeClr val="bg1"/>
                </a:solidFill>
              </a:rPr>
              <a:pPr/>
              <a:t>36</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animEffect transition="in" filter="randombar(horizontal)">
                                      <p:cBhvr>
                                        <p:cTn id="7" dur="500"/>
                                        <p:tgtEl>
                                          <p:spTgt spid="32771">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2771">
                                            <p:txEl>
                                              <p:pRg st="2" end="2"/>
                                            </p:txEl>
                                          </p:spTgt>
                                        </p:tgtEl>
                                        <p:attrNameLst>
                                          <p:attrName>style.visibility</p:attrName>
                                        </p:attrNameLst>
                                      </p:cBhvr>
                                      <p:to>
                                        <p:strVal val="visible"/>
                                      </p:to>
                                    </p:set>
                                    <p:animEffect transition="in" filter="randombar(horizontal)">
                                      <p:cBhvr>
                                        <p:cTn id="10" dur="500"/>
                                        <p:tgtEl>
                                          <p:spTgt spid="32771">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2771">
                                            <p:txEl>
                                              <p:pRg st="3" end="3"/>
                                            </p:txEl>
                                          </p:spTgt>
                                        </p:tgtEl>
                                        <p:attrNameLst>
                                          <p:attrName>style.visibility</p:attrName>
                                        </p:attrNameLst>
                                      </p:cBhvr>
                                      <p:to>
                                        <p:strVal val="visible"/>
                                      </p:to>
                                    </p:set>
                                    <p:animEffect transition="in" filter="randombar(horizontal)">
                                      <p:cBhvr>
                                        <p:cTn id="13" dur="500"/>
                                        <p:tgtEl>
                                          <p:spTgt spid="32771">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nodeType="clickEffect">
                                  <p:stCondLst>
                                    <p:cond delay="0"/>
                                  </p:stCondLst>
                                  <p:childTnLst>
                                    <p:set>
                                      <p:cBhvr>
                                        <p:cTn id="17" dur="1" fill="hold">
                                          <p:stCondLst>
                                            <p:cond delay="0"/>
                                          </p:stCondLst>
                                        </p:cTn>
                                        <p:tgtEl>
                                          <p:spTgt spid="32771">
                                            <p:txEl>
                                              <p:pRg st="4" end="4"/>
                                            </p:txEl>
                                          </p:spTgt>
                                        </p:tgtEl>
                                        <p:attrNameLst>
                                          <p:attrName>style.visibility</p:attrName>
                                        </p:attrNameLst>
                                      </p:cBhvr>
                                      <p:to>
                                        <p:strVal val="visible"/>
                                      </p:to>
                                    </p:set>
                                    <p:animEffect transition="in" filter="randombar(horizontal)">
                                      <p:cBhvr>
                                        <p:cTn id="18" dur="500"/>
                                        <p:tgtEl>
                                          <p:spTgt spid="32771">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2771">
                                            <p:txEl>
                                              <p:pRg st="5" end="5"/>
                                            </p:txEl>
                                          </p:spTgt>
                                        </p:tgtEl>
                                        <p:attrNameLst>
                                          <p:attrName>style.visibility</p:attrName>
                                        </p:attrNameLst>
                                      </p:cBhvr>
                                      <p:to>
                                        <p:strVal val="visible"/>
                                      </p:to>
                                    </p:set>
                                    <p:animEffect transition="in" filter="randombar(horizontal)">
                                      <p:cBhvr>
                                        <p:cTn id="21" dur="500"/>
                                        <p:tgtEl>
                                          <p:spTgt spid="32771">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4" presetClass="entr" presetSubtype="10" fill="hold" nodeType="clickEffect">
                                  <p:stCondLst>
                                    <p:cond delay="0"/>
                                  </p:stCondLst>
                                  <p:childTnLst>
                                    <p:set>
                                      <p:cBhvr>
                                        <p:cTn id="25" dur="1" fill="hold">
                                          <p:stCondLst>
                                            <p:cond delay="0"/>
                                          </p:stCondLst>
                                        </p:cTn>
                                        <p:tgtEl>
                                          <p:spTgt spid="32771">
                                            <p:txEl>
                                              <p:pRg st="6" end="6"/>
                                            </p:txEl>
                                          </p:spTgt>
                                        </p:tgtEl>
                                        <p:attrNameLst>
                                          <p:attrName>style.visibility</p:attrName>
                                        </p:attrNameLst>
                                      </p:cBhvr>
                                      <p:to>
                                        <p:strVal val="visible"/>
                                      </p:to>
                                    </p:set>
                                    <p:animEffect transition="in" filter="randombar(horizontal)">
                                      <p:cBhvr>
                                        <p:cTn id="26" dur="500"/>
                                        <p:tgtEl>
                                          <p:spTgt spid="32771">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32771">
                                            <p:txEl>
                                              <p:pRg st="7" end="7"/>
                                            </p:txEl>
                                          </p:spTgt>
                                        </p:tgtEl>
                                        <p:attrNameLst>
                                          <p:attrName>style.visibility</p:attrName>
                                        </p:attrNameLst>
                                      </p:cBhvr>
                                      <p:to>
                                        <p:strVal val="visible"/>
                                      </p:to>
                                    </p:set>
                                    <p:animEffect transition="in" filter="randombar(horizontal)">
                                      <p:cBhvr>
                                        <p:cTn id="29" dur="500"/>
                                        <p:tgtEl>
                                          <p:spTgt spid="32771">
                                            <p:txEl>
                                              <p:pRg st="7" end="7"/>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32771">
                                            <p:txEl>
                                              <p:pRg st="8" end="8"/>
                                            </p:txEl>
                                          </p:spTgt>
                                        </p:tgtEl>
                                        <p:attrNameLst>
                                          <p:attrName>style.visibility</p:attrName>
                                        </p:attrNameLst>
                                      </p:cBhvr>
                                      <p:to>
                                        <p:strVal val="visible"/>
                                      </p:to>
                                    </p:set>
                                    <p:animEffect transition="in" filter="randombar(horizontal)">
                                      <p:cBhvr>
                                        <p:cTn id="32" dur="500"/>
                                        <p:tgtEl>
                                          <p:spTgt spid="32771">
                                            <p:txEl>
                                              <p:pRg st="8" end="8"/>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2771">
                                            <p:txEl>
                                              <p:pRg st="9" end="9"/>
                                            </p:txEl>
                                          </p:spTgt>
                                        </p:tgtEl>
                                        <p:attrNameLst>
                                          <p:attrName>style.visibility</p:attrName>
                                        </p:attrNameLst>
                                      </p:cBhvr>
                                      <p:to>
                                        <p:strVal val="visible"/>
                                      </p:to>
                                    </p:set>
                                    <p:animEffect transition="in" filter="randombar(horizontal)">
                                      <p:cBhvr>
                                        <p:cTn id="35" dur="500"/>
                                        <p:tgtEl>
                                          <p:spTgt spid="32771">
                                            <p:txEl>
                                              <p:pRg st="9" end="9"/>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32771">
                                            <p:txEl>
                                              <p:pRg st="10" end="10"/>
                                            </p:txEl>
                                          </p:spTgt>
                                        </p:tgtEl>
                                        <p:attrNameLst>
                                          <p:attrName>style.visibility</p:attrName>
                                        </p:attrNameLst>
                                      </p:cBhvr>
                                      <p:to>
                                        <p:strVal val="visible"/>
                                      </p:to>
                                    </p:set>
                                    <p:animEffect transition="in" filter="randombar(horizontal)">
                                      <p:cBhvr>
                                        <p:cTn id="38" dur="500"/>
                                        <p:tgtEl>
                                          <p:spTgt spid="327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9BB9E-1C93-3F1F-221C-5CFA448B082D}"/>
              </a:ext>
            </a:extLst>
          </p:cNvPr>
          <p:cNvPicPr>
            <a:picLocks noChangeAspect="1"/>
          </p:cNvPicPr>
          <p:nvPr/>
        </p:nvPicPr>
        <p:blipFill>
          <a:blip r:embed="rId2"/>
          <a:stretch>
            <a:fillRect/>
          </a:stretch>
        </p:blipFill>
        <p:spPr>
          <a:xfrm>
            <a:off x="458078" y="121402"/>
            <a:ext cx="11429121" cy="6076198"/>
          </a:xfrm>
          <a:prstGeom prst="rect">
            <a:avLst/>
          </a:prstGeom>
        </p:spPr>
      </p:pic>
    </p:spTree>
    <p:extLst>
      <p:ext uri="{BB962C8B-B14F-4D97-AF65-F5344CB8AC3E}">
        <p14:creationId xmlns:p14="http://schemas.microsoft.com/office/powerpoint/2010/main" val="3918868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70D123-61FC-99A7-A7FD-2254CBAD3AD0}"/>
              </a:ext>
            </a:extLst>
          </p:cNvPr>
          <p:cNvPicPr>
            <a:picLocks noChangeAspect="1"/>
          </p:cNvPicPr>
          <p:nvPr/>
        </p:nvPicPr>
        <p:blipFill>
          <a:blip r:embed="rId2"/>
          <a:stretch>
            <a:fillRect/>
          </a:stretch>
        </p:blipFill>
        <p:spPr>
          <a:xfrm>
            <a:off x="471721" y="390101"/>
            <a:ext cx="11207661" cy="5664335"/>
          </a:xfrm>
          <a:prstGeom prst="rect">
            <a:avLst/>
          </a:prstGeom>
        </p:spPr>
      </p:pic>
    </p:spTree>
    <p:extLst>
      <p:ext uri="{BB962C8B-B14F-4D97-AF65-F5344CB8AC3E}">
        <p14:creationId xmlns:p14="http://schemas.microsoft.com/office/powerpoint/2010/main" val="3138091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D8458-9031-7283-C306-AAAB1CFAE64A}"/>
              </a:ext>
            </a:extLst>
          </p:cNvPr>
          <p:cNvPicPr>
            <a:picLocks noChangeAspect="1"/>
          </p:cNvPicPr>
          <p:nvPr/>
        </p:nvPicPr>
        <p:blipFill>
          <a:blip r:embed="rId2"/>
          <a:stretch>
            <a:fillRect/>
          </a:stretch>
        </p:blipFill>
        <p:spPr>
          <a:xfrm>
            <a:off x="352228" y="277091"/>
            <a:ext cx="11230172" cy="6206836"/>
          </a:xfrm>
          <a:prstGeom prst="rect">
            <a:avLst/>
          </a:prstGeom>
        </p:spPr>
      </p:pic>
    </p:spTree>
    <p:extLst>
      <p:ext uri="{BB962C8B-B14F-4D97-AF65-F5344CB8AC3E}">
        <p14:creationId xmlns:p14="http://schemas.microsoft.com/office/powerpoint/2010/main" val="4103032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21CD-8292-F568-07BA-4DDDB2D99677}"/>
              </a:ext>
            </a:extLst>
          </p:cNvPr>
          <p:cNvPicPr>
            <a:picLocks noChangeAspect="1"/>
          </p:cNvPicPr>
          <p:nvPr/>
        </p:nvPicPr>
        <p:blipFill>
          <a:blip r:embed="rId2"/>
          <a:stretch>
            <a:fillRect/>
          </a:stretch>
        </p:blipFill>
        <p:spPr>
          <a:xfrm>
            <a:off x="0" y="0"/>
            <a:ext cx="12192000" cy="6204436"/>
          </a:xfrm>
          <a:prstGeom prst="rect">
            <a:avLst/>
          </a:prstGeom>
        </p:spPr>
      </p:pic>
    </p:spTree>
    <p:extLst>
      <p:ext uri="{BB962C8B-B14F-4D97-AF65-F5344CB8AC3E}">
        <p14:creationId xmlns:p14="http://schemas.microsoft.com/office/powerpoint/2010/main" val="2260822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F746EB-D75E-01EF-8033-1C81A5CCC2FD}"/>
              </a:ext>
            </a:extLst>
          </p:cNvPr>
          <p:cNvSpPr txBox="1"/>
          <p:nvPr/>
        </p:nvSpPr>
        <p:spPr>
          <a:xfrm>
            <a:off x="678873" y="598116"/>
            <a:ext cx="6096000" cy="369332"/>
          </a:xfrm>
          <a:prstGeom prst="rect">
            <a:avLst/>
          </a:prstGeom>
          <a:noFill/>
        </p:spPr>
        <p:txBody>
          <a:bodyPr wrap="square">
            <a:spAutoFit/>
          </a:bodyPr>
          <a:lstStyle/>
          <a:p>
            <a:pPr algn="l" fontAlgn="base"/>
            <a:r>
              <a:rPr lang="en-IN" b="1" i="0" dirty="0">
                <a:solidFill>
                  <a:srgbClr val="273239"/>
                </a:solidFill>
                <a:effectLst/>
                <a:latin typeface="sofia-pro"/>
              </a:rPr>
              <a:t>What is Cloud Federation?</a:t>
            </a:r>
          </a:p>
        </p:txBody>
      </p:sp>
      <p:sp>
        <p:nvSpPr>
          <p:cNvPr id="7" name="TextBox 6">
            <a:extLst>
              <a:ext uri="{FF2B5EF4-FFF2-40B4-BE49-F238E27FC236}">
                <a16:creationId xmlns:a16="http://schemas.microsoft.com/office/drawing/2014/main" id="{427186A6-6272-9963-F740-E42585467775}"/>
              </a:ext>
            </a:extLst>
          </p:cNvPr>
          <p:cNvSpPr txBox="1"/>
          <p:nvPr/>
        </p:nvSpPr>
        <p:spPr>
          <a:xfrm>
            <a:off x="678872" y="1221847"/>
            <a:ext cx="11305309" cy="1200329"/>
          </a:xfrm>
          <a:prstGeom prst="rect">
            <a:avLst/>
          </a:prstGeom>
          <a:noFill/>
        </p:spPr>
        <p:txBody>
          <a:bodyPr wrap="square">
            <a:spAutoFit/>
          </a:bodyPr>
          <a:lstStyle/>
          <a:p>
            <a:pPr algn="just"/>
            <a:r>
              <a:rPr lang="en-US" b="0" i="0" dirty="0">
                <a:solidFill>
                  <a:srgbClr val="273239"/>
                </a:solidFill>
                <a:effectLst/>
                <a:latin typeface="urw-din"/>
              </a:rPr>
              <a:t>Cloud Federation, also known as Federated Cloud is the deployment and management of several external and internal cloud computing services to match business needs. It is a multi-national cloud system that integrates private, community, and public clouds into scalable computing platforms. A Federated cloud is created by connecting the cloud environment of different cloud providers using a common standard.</a:t>
            </a:r>
            <a:endParaRPr lang="en-IN" dirty="0"/>
          </a:p>
        </p:txBody>
      </p:sp>
      <p:pic>
        <p:nvPicPr>
          <p:cNvPr id="9" name="Picture 8">
            <a:extLst>
              <a:ext uri="{FF2B5EF4-FFF2-40B4-BE49-F238E27FC236}">
                <a16:creationId xmlns:a16="http://schemas.microsoft.com/office/drawing/2014/main" id="{06661FCD-B506-6961-7BFE-CB8F71216760}"/>
              </a:ext>
            </a:extLst>
          </p:cNvPr>
          <p:cNvPicPr>
            <a:picLocks noChangeAspect="1"/>
          </p:cNvPicPr>
          <p:nvPr/>
        </p:nvPicPr>
        <p:blipFill>
          <a:blip r:embed="rId2"/>
          <a:stretch>
            <a:fillRect/>
          </a:stretch>
        </p:blipFill>
        <p:spPr>
          <a:xfrm>
            <a:off x="2804674" y="3004017"/>
            <a:ext cx="6277851" cy="3648584"/>
          </a:xfrm>
          <a:prstGeom prst="rect">
            <a:avLst/>
          </a:prstGeom>
        </p:spPr>
      </p:pic>
    </p:spTree>
    <p:extLst>
      <p:ext uri="{BB962C8B-B14F-4D97-AF65-F5344CB8AC3E}">
        <p14:creationId xmlns:p14="http://schemas.microsoft.com/office/powerpoint/2010/main" val="287607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BBA2E-0270-A8B4-4742-A0A3367E5CA4}"/>
              </a:ext>
            </a:extLst>
          </p:cNvPr>
          <p:cNvSpPr txBox="1"/>
          <p:nvPr/>
        </p:nvSpPr>
        <p:spPr>
          <a:xfrm>
            <a:off x="678873" y="584722"/>
            <a:ext cx="11083636" cy="5355312"/>
          </a:xfrm>
          <a:prstGeom prst="rect">
            <a:avLst/>
          </a:prstGeom>
          <a:noFill/>
        </p:spPr>
        <p:txBody>
          <a:bodyPr wrap="square">
            <a:spAutoFit/>
          </a:bodyPr>
          <a:lstStyle/>
          <a:p>
            <a:pPr algn="just" fontAlgn="base"/>
            <a:r>
              <a:rPr lang="en-US" b="1" i="0" dirty="0">
                <a:solidFill>
                  <a:srgbClr val="273239"/>
                </a:solidFill>
                <a:effectLst/>
                <a:latin typeface="urw-din"/>
              </a:rPr>
              <a:t>The architecture of Federated Cloud:</a:t>
            </a:r>
          </a:p>
          <a:p>
            <a:pPr algn="just" fontAlgn="base"/>
            <a:endParaRPr lang="en-US" b="1" i="0" dirty="0">
              <a:solidFill>
                <a:srgbClr val="273239"/>
              </a:solidFill>
              <a:effectLst/>
              <a:latin typeface="urw-din"/>
            </a:endParaRPr>
          </a:p>
          <a:p>
            <a:pPr algn="just" fontAlgn="base"/>
            <a:r>
              <a:rPr lang="en-US" b="0" i="0" dirty="0">
                <a:solidFill>
                  <a:srgbClr val="273239"/>
                </a:solidFill>
                <a:effectLst/>
                <a:latin typeface="urw-din"/>
              </a:rPr>
              <a:t>The architecture of Federated Cloud consists of three basic components:</a:t>
            </a:r>
          </a:p>
          <a:p>
            <a:pPr algn="just" fontAlgn="base"/>
            <a:endParaRPr lang="en-US" b="0" i="0" dirty="0">
              <a:solidFill>
                <a:srgbClr val="273239"/>
              </a:solidFill>
              <a:effectLst/>
              <a:latin typeface="urw-din"/>
            </a:endParaRPr>
          </a:p>
          <a:p>
            <a:pPr algn="just" fontAlgn="base"/>
            <a:r>
              <a:rPr lang="en-US" b="1" i="0" dirty="0">
                <a:solidFill>
                  <a:srgbClr val="273239"/>
                </a:solidFill>
                <a:effectLst/>
                <a:latin typeface="urw-din"/>
              </a:rPr>
              <a:t>1. Cloud Exchange</a:t>
            </a:r>
            <a:endParaRPr lang="en-US" b="0" i="0" dirty="0">
              <a:solidFill>
                <a:srgbClr val="273239"/>
              </a:solidFill>
              <a:effectLst/>
              <a:latin typeface="urw-din"/>
            </a:endParaRPr>
          </a:p>
          <a:p>
            <a:pPr algn="just" fontAlgn="base"/>
            <a:r>
              <a:rPr lang="en-US" b="0" i="0" dirty="0">
                <a:solidFill>
                  <a:srgbClr val="273239"/>
                </a:solidFill>
                <a:effectLst/>
                <a:latin typeface="urw-din"/>
              </a:rPr>
              <a:t>The Cloud Exchange acts as a mediator between the cloud coordinator and the cloud broker. The demands of the cloud broker are mapped by the cloud exchange to the available services provided by the cloud coordinator. The cloud exchange has a track record of what is the present cost, demand patterns, and available cloud providers, and this information is periodically reformed by the cloud coordinator.</a:t>
            </a:r>
          </a:p>
          <a:p>
            <a:pPr algn="just" fontAlgn="base"/>
            <a:endParaRPr lang="en-US" b="0" i="0" dirty="0">
              <a:solidFill>
                <a:srgbClr val="273239"/>
              </a:solidFill>
              <a:effectLst/>
              <a:latin typeface="urw-din"/>
            </a:endParaRPr>
          </a:p>
          <a:p>
            <a:pPr algn="just" fontAlgn="base"/>
            <a:r>
              <a:rPr lang="en-US" b="1" i="0" dirty="0">
                <a:solidFill>
                  <a:srgbClr val="273239"/>
                </a:solidFill>
                <a:effectLst/>
                <a:latin typeface="urw-din"/>
              </a:rPr>
              <a:t>2. Cloud Coordinator</a:t>
            </a:r>
            <a:endParaRPr lang="en-US" b="0" i="0" dirty="0">
              <a:solidFill>
                <a:srgbClr val="273239"/>
              </a:solidFill>
              <a:effectLst/>
              <a:latin typeface="urw-din"/>
            </a:endParaRPr>
          </a:p>
          <a:p>
            <a:pPr algn="just" fontAlgn="base"/>
            <a:r>
              <a:rPr lang="en-US" b="0" i="0" dirty="0">
                <a:solidFill>
                  <a:srgbClr val="273239"/>
                </a:solidFill>
                <a:effectLst/>
                <a:latin typeface="urw-din"/>
              </a:rPr>
              <a:t>The cloud coordinator assigns the resources of the cloud to the remote users based on the quality of service they demand and the credits they have in the cloud bank. The cloud enterprises and their membership are managed by the cloud controller.</a:t>
            </a:r>
          </a:p>
          <a:p>
            <a:pPr algn="just" fontAlgn="base"/>
            <a:endParaRPr lang="en-US" b="0" i="0" dirty="0">
              <a:solidFill>
                <a:srgbClr val="273239"/>
              </a:solidFill>
              <a:effectLst/>
              <a:latin typeface="urw-din"/>
            </a:endParaRPr>
          </a:p>
          <a:p>
            <a:pPr algn="just" fontAlgn="base"/>
            <a:r>
              <a:rPr lang="en-US" b="1" i="0" dirty="0">
                <a:solidFill>
                  <a:srgbClr val="273239"/>
                </a:solidFill>
                <a:effectLst/>
                <a:latin typeface="urw-din"/>
              </a:rPr>
              <a:t>3. Cloud Broker</a:t>
            </a:r>
            <a:endParaRPr lang="en-US" b="0" i="0" dirty="0">
              <a:solidFill>
                <a:srgbClr val="273239"/>
              </a:solidFill>
              <a:effectLst/>
              <a:latin typeface="urw-din"/>
            </a:endParaRPr>
          </a:p>
          <a:p>
            <a:pPr algn="just" fontAlgn="base"/>
            <a:r>
              <a:rPr lang="en-US" b="0" i="0" dirty="0">
                <a:solidFill>
                  <a:srgbClr val="273239"/>
                </a:solidFill>
                <a:effectLst/>
                <a:latin typeface="urw-din"/>
              </a:rPr>
              <a:t>The cloud broker interacts with the cloud coordinator and analyzes the Service-level agreement and the resources offered by several cloud providers in cloud exchange. Cloud broker finalizes the most suitable deal for their client.</a:t>
            </a:r>
          </a:p>
          <a:p>
            <a:pPr algn="just" fontAlgn="base"/>
            <a:endParaRPr lang="en-US" b="0" i="0" dirty="0">
              <a:solidFill>
                <a:srgbClr val="273239"/>
              </a:solidFill>
              <a:effectLst/>
              <a:latin typeface="urw-din"/>
            </a:endParaRPr>
          </a:p>
        </p:txBody>
      </p:sp>
    </p:spTree>
    <p:extLst>
      <p:ext uri="{BB962C8B-B14F-4D97-AF65-F5344CB8AC3E}">
        <p14:creationId xmlns:p14="http://schemas.microsoft.com/office/powerpoint/2010/main" val="540513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FB02C2-63EB-E57A-E985-34F7AF60971C}"/>
              </a:ext>
            </a:extLst>
          </p:cNvPr>
          <p:cNvSpPr txBox="1"/>
          <p:nvPr/>
        </p:nvSpPr>
        <p:spPr>
          <a:xfrm>
            <a:off x="540324" y="973158"/>
            <a:ext cx="11319164" cy="5355312"/>
          </a:xfrm>
          <a:prstGeom prst="rect">
            <a:avLst/>
          </a:prstGeom>
          <a:noFill/>
        </p:spPr>
        <p:txBody>
          <a:bodyPr wrap="square">
            <a:spAutoFit/>
          </a:bodyPr>
          <a:lstStyle/>
          <a:p>
            <a:pPr algn="just" fontAlgn="base"/>
            <a:r>
              <a:rPr lang="en-US" b="1" i="0" dirty="0">
                <a:solidFill>
                  <a:srgbClr val="273239"/>
                </a:solidFill>
                <a:effectLst/>
                <a:latin typeface="urw-din"/>
              </a:rPr>
              <a:t>Properties of Federated Cloud:</a:t>
            </a:r>
          </a:p>
          <a:p>
            <a:pPr algn="just" fontAlgn="base"/>
            <a:endParaRPr lang="en-US" b="1" dirty="0">
              <a:solidFill>
                <a:srgbClr val="273239"/>
              </a:solidFill>
              <a:latin typeface="urw-din"/>
            </a:endParaRPr>
          </a:p>
          <a:p>
            <a:pPr marL="342900" indent="-342900" algn="just" fontAlgn="base">
              <a:buFont typeface="+mj-lt"/>
              <a:buAutoNum type="arabicPeriod"/>
            </a:pPr>
            <a:r>
              <a:rPr lang="en-US" b="0" i="0" dirty="0">
                <a:solidFill>
                  <a:srgbClr val="273239"/>
                </a:solidFill>
                <a:effectLst/>
                <a:latin typeface="urw-din"/>
              </a:rPr>
              <a:t>In the federated cloud, the users can interact with the architecture either centrally or in a decentralized manner. In centralized interaction, the user interacts with a broker to mediate between them and the organization. Decentralized interaction permits the user to interact directly with the clouds in the federation.</a:t>
            </a:r>
          </a:p>
          <a:p>
            <a:pPr marL="342900" indent="-342900" algn="just" fontAlgn="base">
              <a:buFont typeface="+mj-lt"/>
              <a:buAutoNum type="arabicPeriod"/>
            </a:pPr>
            <a:endParaRPr lang="en-US" dirty="0">
              <a:solidFill>
                <a:srgbClr val="273239"/>
              </a:solidFill>
              <a:latin typeface="urw-din"/>
            </a:endParaRPr>
          </a:p>
          <a:p>
            <a:pPr marL="342900" indent="-342900" algn="just" fontAlgn="base">
              <a:buFont typeface="+mj-lt"/>
              <a:buAutoNum type="arabicPeriod"/>
            </a:pPr>
            <a:r>
              <a:rPr lang="en-US" b="0" i="0" dirty="0">
                <a:solidFill>
                  <a:srgbClr val="273239"/>
                </a:solidFill>
                <a:effectLst/>
                <a:latin typeface="urw-din"/>
              </a:rPr>
              <a:t>Federated cloud can be practiced with various niches like commercial and non-commercial.</a:t>
            </a:r>
          </a:p>
          <a:p>
            <a:pPr marL="342900" indent="-342900" algn="just" fontAlgn="base">
              <a:buFont typeface="+mj-lt"/>
              <a:buAutoNum type="arabicPeriod"/>
            </a:pPr>
            <a:endParaRPr lang="en-US" dirty="0">
              <a:solidFill>
                <a:srgbClr val="273239"/>
              </a:solidFill>
              <a:latin typeface="urw-din"/>
            </a:endParaRPr>
          </a:p>
          <a:p>
            <a:pPr marL="342900" indent="-342900" algn="just" fontAlgn="base">
              <a:buFont typeface="+mj-lt"/>
              <a:buAutoNum type="arabicPeriod"/>
            </a:pPr>
            <a:r>
              <a:rPr lang="en-US" b="0" i="0" dirty="0">
                <a:solidFill>
                  <a:srgbClr val="273239"/>
                </a:solidFill>
                <a:effectLst/>
                <a:latin typeface="urw-din"/>
              </a:rPr>
              <a:t>The visibility of a federated cloud assists the user to interpret the organization of several clouds in the federated environment.</a:t>
            </a:r>
          </a:p>
          <a:p>
            <a:pPr marL="342900" indent="-342900" algn="just" fontAlgn="base">
              <a:buFont typeface="+mj-lt"/>
              <a:buAutoNum type="arabicPeriod"/>
            </a:pPr>
            <a:endParaRPr lang="en-US" dirty="0">
              <a:solidFill>
                <a:srgbClr val="273239"/>
              </a:solidFill>
              <a:latin typeface="urw-din"/>
            </a:endParaRPr>
          </a:p>
          <a:p>
            <a:pPr marL="342900" indent="-342900" algn="just" fontAlgn="base">
              <a:buFont typeface="+mj-lt"/>
              <a:buAutoNum type="arabicPeriod"/>
            </a:pPr>
            <a:r>
              <a:rPr lang="en-US" b="0" i="0" dirty="0">
                <a:solidFill>
                  <a:srgbClr val="273239"/>
                </a:solidFill>
                <a:effectLst/>
                <a:latin typeface="urw-din"/>
              </a:rPr>
              <a:t>Federated cloud can be monitored in two ways. </a:t>
            </a:r>
            <a:r>
              <a:rPr lang="en-US" b="0" i="0" dirty="0" err="1">
                <a:solidFill>
                  <a:srgbClr val="273239"/>
                </a:solidFill>
                <a:effectLst/>
                <a:latin typeface="urw-din"/>
              </a:rPr>
              <a:t>MaaS</a:t>
            </a:r>
            <a:r>
              <a:rPr lang="en-US" b="0" i="0" dirty="0">
                <a:solidFill>
                  <a:srgbClr val="273239"/>
                </a:solidFill>
                <a:effectLst/>
                <a:latin typeface="urw-din"/>
              </a:rPr>
              <a:t> (Monitoring as a Service) provides information that aids in tracking contracted services to the user. Global monitoring aids in maintaining the federated cloud.</a:t>
            </a:r>
          </a:p>
          <a:p>
            <a:pPr marL="342900" indent="-342900" algn="just" fontAlgn="base">
              <a:buFont typeface="+mj-lt"/>
              <a:buAutoNum type="arabicPeriod"/>
            </a:pPr>
            <a:endParaRPr lang="en-US" dirty="0">
              <a:solidFill>
                <a:srgbClr val="273239"/>
              </a:solidFill>
              <a:latin typeface="urw-din"/>
            </a:endParaRPr>
          </a:p>
          <a:p>
            <a:pPr marL="342900" indent="-342900" algn="just" fontAlgn="base">
              <a:buFont typeface="+mj-lt"/>
              <a:buAutoNum type="arabicPeriod"/>
            </a:pPr>
            <a:r>
              <a:rPr lang="en-US" b="0" i="0" dirty="0">
                <a:solidFill>
                  <a:srgbClr val="273239"/>
                </a:solidFill>
                <a:effectLst/>
                <a:latin typeface="urw-din"/>
              </a:rPr>
              <a:t>The providers who participate in the federation publish their offers to a central entity. The user interacts with this central entity to verify the prices and propose an offer.</a:t>
            </a:r>
          </a:p>
          <a:p>
            <a:pPr marL="342900" indent="-342900" algn="just" fontAlgn="base">
              <a:buFont typeface="+mj-lt"/>
              <a:buAutoNum type="arabicPeriod"/>
            </a:pPr>
            <a:endParaRPr lang="en-US" dirty="0">
              <a:solidFill>
                <a:srgbClr val="273239"/>
              </a:solidFill>
              <a:latin typeface="urw-din"/>
            </a:endParaRPr>
          </a:p>
          <a:p>
            <a:pPr marL="342900" indent="-342900" algn="just" fontAlgn="base">
              <a:buFont typeface="+mj-lt"/>
              <a:buAutoNum type="arabicPeriod"/>
            </a:pPr>
            <a:r>
              <a:rPr lang="en-US" b="0" i="0" dirty="0">
                <a:solidFill>
                  <a:srgbClr val="273239"/>
                </a:solidFill>
                <a:effectLst/>
                <a:latin typeface="urw-din"/>
              </a:rPr>
              <a:t>The marketing objects like infrastructure, software, and platform have to pass through federation when consumed in the federated cloud.</a:t>
            </a:r>
          </a:p>
        </p:txBody>
      </p:sp>
    </p:spTree>
    <p:extLst>
      <p:ext uri="{BB962C8B-B14F-4D97-AF65-F5344CB8AC3E}">
        <p14:creationId xmlns:p14="http://schemas.microsoft.com/office/powerpoint/2010/main" val="3545044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CEAA9-C04E-44BA-63E5-2E3CC80BB67E}"/>
              </a:ext>
            </a:extLst>
          </p:cNvPr>
          <p:cNvPicPr>
            <a:picLocks noChangeAspect="1"/>
          </p:cNvPicPr>
          <p:nvPr/>
        </p:nvPicPr>
        <p:blipFill>
          <a:blip r:embed="rId2"/>
          <a:stretch>
            <a:fillRect/>
          </a:stretch>
        </p:blipFill>
        <p:spPr>
          <a:xfrm>
            <a:off x="680123" y="448841"/>
            <a:ext cx="9752350" cy="3278032"/>
          </a:xfrm>
          <a:prstGeom prst="rect">
            <a:avLst/>
          </a:prstGeom>
        </p:spPr>
      </p:pic>
    </p:spTree>
    <p:extLst>
      <p:ext uri="{BB962C8B-B14F-4D97-AF65-F5344CB8AC3E}">
        <p14:creationId xmlns:p14="http://schemas.microsoft.com/office/powerpoint/2010/main" val="1028094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E6630-D3F1-2B83-D4A8-758A6B26DE30}"/>
              </a:ext>
            </a:extLst>
          </p:cNvPr>
          <p:cNvPicPr>
            <a:picLocks noChangeAspect="1"/>
          </p:cNvPicPr>
          <p:nvPr/>
        </p:nvPicPr>
        <p:blipFill>
          <a:blip r:embed="rId2"/>
          <a:stretch>
            <a:fillRect/>
          </a:stretch>
        </p:blipFill>
        <p:spPr>
          <a:xfrm>
            <a:off x="243293" y="385571"/>
            <a:ext cx="11701969" cy="5376600"/>
          </a:xfrm>
          <a:prstGeom prst="rect">
            <a:avLst/>
          </a:prstGeom>
        </p:spPr>
      </p:pic>
    </p:spTree>
    <p:extLst>
      <p:ext uri="{BB962C8B-B14F-4D97-AF65-F5344CB8AC3E}">
        <p14:creationId xmlns:p14="http://schemas.microsoft.com/office/powerpoint/2010/main" val="2385320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00D90F-A53D-5F28-16E0-8F0331BB7F26}"/>
              </a:ext>
            </a:extLst>
          </p:cNvPr>
          <p:cNvPicPr>
            <a:picLocks noChangeAspect="1"/>
          </p:cNvPicPr>
          <p:nvPr/>
        </p:nvPicPr>
        <p:blipFill>
          <a:blip r:embed="rId2"/>
          <a:stretch>
            <a:fillRect/>
          </a:stretch>
        </p:blipFill>
        <p:spPr>
          <a:xfrm>
            <a:off x="438903" y="403629"/>
            <a:ext cx="11314193" cy="6050742"/>
          </a:xfrm>
          <a:prstGeom prst="rect">
            <a:avLst/>
          </a:prstGeom>
        </p:spPr>
      </p:pic>
    </p:spTree>
    <p:extLst>
      <p:ext uri="{BB962C8B-B14F-4D97-AF65-F5344CB8AC3E}">
        <p14:creationId xmlns:p14="http://schemas.microsoft.com/office/powerpoint/2010/main" val="98734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C2F8FC8D-946B-8D18-F9EA-6DD128260EC2}"/>
              </a:ext>
            </a:extLst>
          </p:cNvPr>
          <p:cNvSpPr>
            <a:spLocks noGrp="1"/>
          </p:cNvSpPr>
          <p:nvPr>
            <p:ph type="title"/>
          </p:nvPr>
        </p:nvSpPr>
        <p:spPr>
          <a:xfrm>
            <a:off x="3276600" y="76200"/>
            <a:ext cx="7239000" cy="1143000"/>
          </a:xfrm>
        </p:spPr>
        <p:txBody>
          <a:bodyPr/>
          <a:lstStyle/>
          <a:p>
            <a:pPr eaLnBrk="1" hangingPunct="1"/>
            <a:r>
              <a:rPr lang="en-GB" altLang="en-US"/>
              <a:t>The Future</a:t>
            </a:r>
          </a:p>
        </p:txBody>
      </p:sp>
      <p:sp>
        <p:nvSpPr>
          <p:cNvPr id="55299" name="Content Placeholder 2">
            <a:extLst>
              <a:ext uri="{FF2B5EF4-FFF2-40B4-BE49-F238E27FC236}">
                <a16:creationId xmlns:a16="http://schemas.microsoft.com/office/drawing/2014/main" id="{4B58A751-C17E-E5AC-1715-77418D2F001F}"/>
              </a:ext>
            </a:extLst>
          </p:cNvPr>
          <p:cNvSpPr>
            <a:spLocks noGrp="1"/>
          </p:cNvSpPr>
          <p:nvPr>
            <p:ph idx="1"/>
          </p:nvPr>
        </p:nvSpPr>
        <p:spPr>
          <a:xfrm>
            <a:off x="1981200" y="1295401"/>
            <a:ext cx="8229600" cy="4830763"/>
          </a:xfrm>
        </p:spPr>
        <p:txBody>
          <a:bodyPr/>
          <a:lstStyle/>
          <a:p>
            <a:pPr eaLnBrk="1" hangingPunct="1"/>
            <a:r>
              <a:rPr lang="en-GB" altLang="en-US" sz="2400"/>
              <a:t>Many of the activities loosely grouped together under cloud computing have already been happening and centralised computing activity is not a new phenomena</a:t>
            </a:r>
          </a:p>
          <a:p>
            <a:pPr eaLnBrk="1" hangingPunct="1"/>
            <a:r>
              <a:rPr lang="en-GB" altLang="en-US" sz="2400"/>
              <a:t>Grid Computing was the last research-led centralised approach</a:t>
            </a:r>
          </a:p>
          <a:p>
            <a:pPr eaLnBrk="1" hangingPunct="1"/>
            <a:r>
              <a:rPr lang="en-GB" altLang="en-US" sz="2400"/>
              <a:t>However there are concerns that the mainstream adoption of cloud computing could cause many problems for users</a:t>
            </a:r>
          </a:p>
          <a:p>
            <a:pPr eaLnBrk="1" hangingPunct="1"/>
            <a:r>
              <a:rPr lang="en-GB" altLang="en-US" sz="2400"/>
              <a:t>Many new open source systems appearing that you can install and run on your local cluster</a:t>
            </a:r>
          </a:p>
          <a:p>
            <a:pPr lvl="1" eaLnBrk="1" hangingPunct="1"/>
            <a:r>
              <a:rPr lang="en-GB" altLang="en-US" sz="2000"/>
              <a:t>should be able to run a variety of applications on these systems</a:t>
            </a:r>
          </a:p>
          <a:p>
            <a:pPr eaLnBrk="1" hangingPunct="1"/>
            <a:endParaRPr lang="en-GB" altLang="en-US" sz="2400"/>
          </a:p>
        </p:txBody>
      </p:sp>
      <p:sp>
        <p:nvSpPr>
          <p:cNvPr id="55300" name="Slide Number Placeholder 4">
            <a:extLst>
              <a:ext uri="{FF2B5EF4-FFF2-40B4-BE49-F238E27FC236}">
                <a16:creationId xmlns:a16="http://schemas.microsoft.com/office/drawing/2014/main" id="{1C15C132-BC26-E3EA-882C-1406C4EFF25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CEE9F5B9-1FE0-46DA-A77F-8B8597C09D48}" type="slidenum">
              <a:rPr lang="en-GB" altLang="en-US" sz="1200">
                <a:solidFill>
                  <a:schemeClr val="bg1"/>
                </a:solidFill>
              </a:rPr>
              <a:pPr/>
              <a:t>46</a:t>
            </a:fld>
            <a:endParaRPr lang="en-GB" altLang="en-US" sz="120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BEA7253F-DD79-BFC5-CEBA-A9624461C80E}"/>
              </a:ext>
            </a:extLst>
          </p:cNvPr>
          <p:cNvSpPr>
            <a:spLocks noGrp="1"/>
          </p:cNvSpPr>
          <p:nvPr>
            <p:ph type="title"/>
          </p:nvPr>
        </p:nvSpPr>
        <p:spPr>
          <a:xfrm>
            <a:off x="3276600" y="76200"/>
            <a:ext cx="7239000" cy="1143000"/>
          </a:xfrm>
        </p:spPr>
        <p:txBody>
          <a:bodyPr/>
          <a:lstStyle/>
          <a:p>
            <a:pPr eaLnBrk="1" hangingPunct="1"/>
            <a:r>
              <a:rPr lang="en-US" altLang="en-US" sz="4000"/>
              <a:t>Advantages of Cloud Computing</a:t>
            </a:r>
            <a:endParaRPr lang="en-GB" altLang="en-US" sz="4000"/>
          </a:p>
        </p:txBody>
      </p:sp>
      <p:sp>
        <p:nvSpPr>
          <p:cNvPr id="44035" name="Content Placeholder 2">
            <a:extLst>
              <a:ext uri="{FF2B5EF4-FFF2-40B4-BE49-F238E27FC236}">
                <a16:creationId xmlns:a16="http://schemas.microsoft.com/office/drawing/2014/main" id="{02090365-8427-458B-9E2E-7B2A6E85B068}"/>
              </a:ext>
            </a:extLst>
          </p:cNvPr>
          <p:cNvSpPr>
            <a:spLocks noGrp="1"/>
          </p:cNvSpPr>
          <p:nvPr>
            <p:ph idx="1"/>
          </p:nvPr>
        </p:nvSpPr>
        <p:spPr>
          <a:xfrm>
            <a:off x="1981201" y="1295401"/>
            <a:ext cx="8507413" cy="4830763"/>
          </a:xfrm>
        </p:spPr>
        <p:txBody>
          <a:bodyPr/>
          <a:lstStyle/>
          <a:p>
            <a:pPr eaLnBrk="1" hangingPunct="1"/>
            <a:r>
              <a:rPr lang="en-US" altLang="en-US"/>
              <a:t>Lower computer costs: </a:t>
            </a:r>
          </a:p>
          <a:p>
            <a:pPr lvl="1" eaLnBrk="1" hangingPunct="1"/>
            <a:r>
              <a:rPr lang="en-US" altLang="en-US"/>
              <a:t>You do not need a high-powered and high-priced computer to run cloud computing's web-based applications. </a:t>
            </a:r>
          </a:p>
          <a:p>
            <a:pPr lvl="1" eaLnBrk="1" hangingPunct="1"/>
            <a:r>
              <a:rPr lang="en-US" altLang="en-US"/>
              <a:t>Since applications run in the cloud, not on the desktop PC, your desktop PC does not need the processing power or hard disk space demanded by traditional desktop software. </a:t>
            </a:r>
          </a:p>
          <a:p>
            <a:pPr lvl="1" eaLnBrk="1" hangingPunct="1"/>
            <a:r>
              <a:rPr lang="en-US" altLang="en-US"/>
              <a:t>When you are using web-based applications, your PC can be less expensive, with a smaller hard disk, less memory, more efficient processor... </a:t>
            </a:r>
          </a:p>
          <a:p>
            <a:pPr lvl="1" eaLnBrk="1" hangingPunct="1"/>
            <a:r>
              <a:rPr lang="en-US" altLang="en-US"/>
              <a:t>In fact, your PC in this scenario does not even need a CD or DVD drive, as no software programs have to be loaded and no document files need to be saved.</a:t>
            </a:r>
            <a:endParaRPr lang="en-GB" altLang="en-US"/>
          </a:p>
        </p:txBody>
      </p:sp>
      <p:sp>
        <p:nvSpPr>
          <p:cNvPr id="44036" name="Slide Number Placeholder 4">
            <a:extLst>
              <a:ext uri="{FF2B5EF4-FFF2-40B4-BE49-F238E27FC236}">
                <a16:creationId xmlns:a16="http://schemas.microsoft.com/office/drawing/2014/main" id="{E822C8C9-8DFD-7DA5-63C2-C43864EBDF5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1EAB54D7-747C-41DA-A72C-DD13B1AE96A3}" type="slidenum">
              <a:rPr lang="en-GB" altLang="en-US" sz="1200">
                <a:solidFill>
                  <a:schemeClr val="bg1"/>
                </a:solidFill>
              </a:rPr>
              <a:pPr/>
              <a:t>47</a:t>
            </a:fld>
            <a:endParaRPr lang="en-GB" altLang="en-US" sz="120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6D0C238-D02A-1547-C00C-A57458108D15}"/>
              </a:ext>
            </a:extLst>
          </p:cNvPr>
          <p:cNvSpPr>
            <a:spLocks noGrp="1"/>
          </p:cNvSpPr>
          <p:nvPr>
            <p:ph type="title"/>
          </p:nvPr>
        </p:nvSpPr>
        <p:spPr>
          <a:xfrm>
            <a:off x="3276600" y="76200"/>
            <a:ext cx="7239000" cy="1143000"/>
          </a:xfrm>
        </p:spPr>
        <p:txBody>
          <a:bodyPr/>
          <a:lstStyle/>
          <a:p>
            <a:pPr eaLnBrk="1" hangingPunct="1"/>
            <a:r>
              <a:rPr lang="en-US" altLang="en-US" sz="4000"/>
              <a:t>Advantages of Cloud Computing</a:t>
            </a:r>
            <a:endParaRPr lang="en-GB" altLang="en-US" sz="4000"/>
          </a:p>
        </p:txBody>
      </p:sp>
      <p:sp>
        <p:nvSpPr>
          <p:cNvPr id="34819" name="Content Placeholder 2">
            <a:extLst>
              <a:ext uri="{FF2B5EF4-FFF2-40B4-BE49-F238E27FC236}">
                <a16:creationId xmlns:a16="http://schemas.microsoft.com/office/drawing/2014/main" id="{33D836A5-823D-E946-994F-B2814741CB52}"/>
              </a:ext>
            </a:extLst>
          </p:cNvPr>
          <p:cNvSpPr>
            <a:spLocks noGrp="1"/>
          </p:cNvSpPr>
          <p:nvPr>
            <p:ph idx="1"/>
          </p:nvPr>
        </p:nvSpPr>
        <p:spPr>
          <a:xfrm>
            <a:off x="1981200" y="1295401"/>
            <a:ext cx="8229600" cy="4830763"/>
          </a:xfrm>
        </p:spPr>
        <p:txBody>
          <a:bodyPr/>
          <a:lstStyle/>
          <a:p>
            <a:pPr eaLnBrk="1" hangingPunct="1"/>
            <a:r>
              <a:rPr lang="en-US" altLang="en-US"/>
              <a:t>Improved performance:</a:t>
            </a:r>
          </a:p>
          <a:p>
            <a:pPr lvl="1" eaLnBrk="1" hangingPunct="1"/>
            <a:r>
              <a:rPr lang="en-US" altLang="en-US"/>
              <a:t>With few large programs hogging your computer's memory, you will see better performance from your PC. </a:t>
            </a:r>
          </a:p>
          <a:p>
            <a:pPr lvl="1" eaLnBrk="1" hangingPunct="1"/>
            <a:r>
              <a:rPr lang="en-US" altLang="en-US"/>
              <a:t>Computers in a cloud computing system boot and run faster because they have fewer programs and processes loaded into memory…</a:t>
            </a:r>
          </a:p>
          <a:p>
            <a:pPr eaLnBrk="1" hangingPunct="1"/>
            <a:r>
              <a:rPr lang="en-US" altLang="en-US"/>
              <a:t>Reduced software costs: </a:t>
            </a:r>
          </a:p>
          <a:p>
            <a:pPr lvl="1" eaLnBrk="1" hangingPunct="1"/>
            <a:r>
              <a:rPr lang="en-US" altLang="en-US"/>
              <a:t>Instead of purchasing expensive software applications, you can get most of what you need for free-ish!</a:t>
            </a:r>
          </a:p>
          <a:p>
            <a:pPr lvl="2" eaLnBrk="1" hangingPunct="1"/>
            <a:r>
              <a:rPr lang="en-US" altLang="en-US" sz="1800"/>
              <a:t>most cloud computing applications today, such as the Google Docs suite.</a:t>
            </a:r>
          </a:p>
          <a:p>
            <a:pPr lvl="1" eaLnBrk="1" hangingPunct="1"/>
            <a:r>
              <a:rPr lang="en-US" altLang="en-US"/>
              <a:t>better than paying for similar commercial software</a:t>
            </a:r>
          </a:p>
          <a:p>
            <a:pPr lvl="2" eaLnBrk="1" hangingPunct="1"/>
            <a:r>
              <a:rPr lang="en-US" altLang="en-US" sz="1800"/>
              <a:t>which alone may be justification for switching to cloud applications.</a:t>
            </a:r>
            <a:endParaRPr lang="en-GB" altLang="en-US" sz="1800"/>
          </a:p>
        </p:txBody>
      </p:sp>
      <p:sp>
        <p:nvSpPr>
          <p:cNvPr id="45060" name="Slide Number Placeholder 4">
            <a:extLst>
              <a:ext uri="{FF2B5EF4-FFF2-40B4-BE49-F238E27FC236}">
                <a16:creationId xmlns:a16="http://schemas.microsoft.com/office/drawing/2014/main" id="{5084FF76-07B9-9EC6-7AF0-781C7FAFBFF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61ACBA40-5D6B-45AA-9446-91EC1D847610}" type="slidenum">
              <a:rPr lang="en-GB" altLang="en-US" sz="1200">
                <a:solidFill>
                  <a:schemeClr val="bg1"/>
                </a:solidFill>
              </a:rPr>
              <a:pPr/>
              <a:t>48</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4819">
                                            <p:txEl>
                                              <p:pRg st="3" end="3"/>
                                            </p:txEl>
                                          </p:spTgt>
                                        </p:tgtEl>
                                        <p:attrNameLst>
                                          <p:attrName>style.visibility</p:attrName>
                                        </p:attrNameLst>
                                      </p:cBhvr>
                                      <p:to>
                                        <p:strVal val="visible"/>
                                      </p:to>
                                    </p:set>
                                    <p:animEffect transition="in" filter="randombar(horizontal)">
                                      <p:cBhvr>
                                        <p:cTn id="7" dur="500"/>
                                        <p:tgtEl>
                                          <p:spTgt spid="34819">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4819">
                                            <p:txEl>
                                              <p:pRg st="4" end="4"/>
                                            </p:txEl>
                                          </p:spTgt>
                                        </p:tgtEl>
                                        <p:attrNameLst>
                                          <p:attrName>style.visibility</p:attrName>
                                        </p:attrNameLst>
                                      </p:cBhvr>
                                      <p:to>
                                        <p:strVal val="visible"/>
                                      </p:to>
                                    </p:set>
                                    <p:animEffect transition="in" filter="randombar(horizontal)">
                                      <p:cBhvr>
                                        <p:cTn id="10" dur="500"/>
                                        <p:tgtEl>
                                          <p:spTgt spid="34819">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animEffect transition="in" filter="randombar(horizontal)">
                                      <p:cBhvr>
                                        <p:cTn id="13" dur="500"/>
                                        <p:tgtEl>
                                          <p:spTgt spid="34819">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4819">
                                            <p:txEl>
                                              <p:pRg st="6" end="6"/>
                                            </p:txEl>
                                          </p:spTgt>
                                        </p:tgtEl>
                                        <p:attrNameLst>
                                          <p:attrName>style.visibility</p:attrName>
                                        </p:attrNameLst>
                                      </p:cBhvr>
                                      <p:to>
                                        <p:strVal val="visible"/>
                                      </p:to>
                                    </p:set>
                                    <p:animEffect transition="in" filter="randombar(horizontal)">
                                      <p:cBhvr>
                                        <p:cTn id="16" dur="500"/>
                                        <p:tgtEl>
                                          <p:spTgt spid="34819">
                                            <p:txEl>
                                              <p:pRg st="6" end="6"/>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4819">
                                            <p:txEl>
                                              <p:pRg st="7" end="7"/>
                                            </p:txEl>
                                          </p:spTgt>
                                        </p:tgtEl>
                                        <p:attrNameLst>
                                          <p:attrName>style.visibility</p:attrName>
                                        </p:attrNameLst>
                                      </p:cBhvr>
                                      <p:to>
                                        <p:strVal val="visible"/>
                                      </p:to>
                                    </p:set>
                                    <p:animEffect transition="in" filter="randombar(horizontal)">
                                      <p:cBhvr>
                                        <p:cTn id="19" dur="500"/>
                                        <p:tgtEl>
                                          <p:spTgt spid="348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3788BDF6-0D13-55B7-3E20-AD564C3F022F}"/>
              </a:ext>
            </a:extLst>
          </p:cNvPr>
          <p:cNvSpPr>
            <a:spLocks noGrp="1"/>
          </p:cNvSpPr>
          <p:nvPr>
            <p:ph type="title"/>
          </p:nvPr>
        </p:nvSpPr>
        <p:spPr>
          <a:xfrm>
            <a:off x="3276600" y="76200"/>
            <a:ext cx="7239000" cy="1143000"/>
          </a:xfrm>
        </p:spPr>
        <p:txBody>
          <a:bodyPr/>
          <a:lstStyle/>
          <a:p>
            <a:pPr eaLnBrk="1" hangingPunct="1"/>
            <a:r>
              <a:rPr lang="en-US" altLang="en-US" sz="4000"/>
              <a:t>Advantages of Cloud Computing</a:t>
            </a:r>
            <a:endParaRPr lang="en-GB" altLang="en-US" sz="4000"/>
          </a:p>
        </p:txBody>
      </p:sp>
      <p:sp>
        <p:nvSpPr>
          <p:cNvPr id="35843" name="Content Placeholder 2">
            <a:extLst>
              <a:ext uri="{FF2B5EF4-FFF2-40B4-BE49-F238E27FC236}">
                <a16:creationId xmlns:a16="http://schemas.microsoft.com/office/drawing/2014/main" id="{E680E69E-86EB-DAB3-4DF1-E954977F7F5A}"/>
              </a:ext>
            </a:extLst>
          </p:cNvPr>
          <p:cNvSpPr>
            <a:spLocks noGrp="1"/>
          </p:cNvSpPr>
          <p:nvPr>
            <p:ph idx="1"/>
          </p:nvPr>
        </p:nvSpPr>
        <p:spPr>
          <a:xfrm>
            <a:off x="1981200" y="1295401"/>
            <a:ext cx="8229600" cy="4830763"/>
          </a:xfrm>
        </p:spPr>
        <p:txBody>
          <a:bodyPr/>
          <a:lstStyle/>
          <a:p>
            <a:pPr eaLnBrk="1" hangingPunct="1"/>
            <a:r>
              <a:rPr lang="en-US" altLang="en-US" sz="2400"/>
              <a:t>Instant software updates:</a:t>
            </a:r>
          </a:p>
          <a:p>
            <a:pPr lvl="1" eaLnBrk="1" hangingPunct="1"/>
            <a:r>
              <a:rPr lang="en-US" altLang="en-US" sz="2000"/>
              <a:t>Another advantage to cloud computing is that you are no longer faced with choosing between obsolete software and high upgrade costs.</a:t>
            </a:r>
          </a:p>
          <a:p>
            <a:pPr lvl="1" eaLnBrk="1" hangingPunct="1"/>
            <a:r>
              <a:rPr lang="en-US" altLang="en-US" sz="2000"/>
              <a:t>When the application is web-based, updates happen automatically </a:t>
            </a:r>
          </a:p>
          <a:p>
            <a:pPr lvl="2" eaLnBrk="1" hangingPunct="1"/>
            <a:r>
              <a:rPr lang="en-US" altLang="en-US" sz="1600"/>
              <a:t>available the next time you log into the cloud. </a:t>
            </a:r>
          </a:p>
          <a:p>
            <a:pPr lvl="1" eaLnBrk="1" hangingPunct="1"/>
            <a:r>
              <a:rPr lang="en-US" altLang="en-US" sz="2000"/>
              <a:t>When you access a web-based application, you get the latest version </a:t>
            </a:r>
          </a:p>
          <a:p>
            <a:pPr lvl="2" eaLnBrk="1" hangingPunct="1"/>
            <a:r>
              <a:rPr lang="en-US" altLang="en-US" sz="1600"/>
              <a:t>without needing to pay for or download an upgrade.</a:t>
            </a:r>
          </a:p>
          <a:p>
            <a:pPr lvl="2" eaLnBrk="1" hangingPunct="1"/>
            <a:endParaRPr lang="en-US" altLang="en-US" sz="1600"/>
          </a:p>
          <a:p>
            <a:pPr eaLnBrk="1" hangingPunct="1"/>
            <a:r>
              <a:rPr lang="en-US" altLang="en-US" sz="2400"/>
              <a:t>Improved document format compatibility. </a:t>
            </a:r>
          </a:p>
          <a:p>
            <a:pPr lvl="1" eaLnBrk="1" hangingPunct="1"/>
            <a:r>
              <a:rPr lang="en-US" altLang="en-US" sz="2000"/>
              <a:t>You do not have to worry about the documents you create on your machine being compatible with other users' applications or OSes</a:t>
            </a:r>
          </a:p>
          <a:p>
            <a:pPr lvl="1" eaLnBrk="1" hangingPunct="1"/>
            <a:r>
              <a:rPr lang="en-US" altLang="en-US" sz="2000"/>
              <a:t>There are potentially no format incompatibilities when everyone is sharing documents and applications in the cloud.</a:t>
            </a:r>
            <a:endParaRPr lang="en-GB" altLang="en-US" sz="2000"/>
          </a:p>
        </p:txBody>
      </p:sp>
      <p:sp>
        <p:nvSpPr>
          <p:cNvPr id="46084" name="Slide Number Placeholder 4">
            <a:extLst>
              <a:ext uri="{FF2B5EF4-FFF2-40B4-BE49-F238E27FC236}">
                <a16:creationId xmlns:a16="http://schemas.microsoft.com/office/drawing/2014/main" id="{0278FA08-F96F-0F26-ED1D-987D9255A56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2F5DF4CA-F994-4D92-AA2B-BE2208D86EA1}" type="slidenum">
              <a:rPr lang="en-GB" altLang="en-US" sz="1200">
                <a:solidFill>
                  <a:schemeClr val="bg1"/>
                </a:solidFill>
              </a:rPr>
              <a:pPr/>
              <a:t>49</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5843">
                                            <p:txEl>
                                              <p:pRg st="7" end="7"/>
                                            </p:txEl>
                                          </p:spTgt>
                                        </p:tgtEl>
                                        <p:attrNameLst>
                                          <p:attrName>style.visibility</p:attrName>
                                        </p:attrNameLst>
                                      </p:cBhvr>
                                      <p:to>
                                        <p:strVal val="visible"/>
                                      </p:to>
                                    </p:set>
                                    <p:animEffect transition="in" filter="randombar(horizontal)">
                                      <p:cBhvr>
                                        <p:cTn id="7" dur="500"/>
                                        <p:tgtEl>
                                          <p:spTgt spid="35843">
                                            <p:txEl>
                                              <p:pRg st="7" end="7"/>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5843">
                                            <p:txEl>
                                              <p:pRg st="8" end="8"/>
                                            </p:txEl>
                                          </p:spTgt>
                                        </p:tgtEl>
                                        <p:attrNameLst>
                                          <p:attrName>style.visibility</p:attrName>
                                        </p:attrNameLst>
                                      </p:cBhvr>
                                      <p:to>
                                        <p:strVal val="visible"/>
                                      </p:to>
                                    </p:set>
                                    <p:animEffect transition="in" filter="randombar(horizontal)">
                                      <p:cBhvr>
                                        <p:cTn id="10" dur="500"/>
                                        <p:tgtEl>
                                          <p:spTgt spid="35843">
                                            <p:txEl>
                                              <p:pRg st="8" end="8"/>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5843">
                                            <p:txEl>
                                              <p:pRg st="9" end="9"/>
                                            </p:txEl>
                                          </p:spTgt>
                                        </p:tgtEl>
                                        <p:attrNameLst>
                                          <p:attrName>style.visibility</p:attrName>
                                        </p:attrNameLst>
                                      </p:cBhvr>
                                      <p:to>
                                        <p:strVal val="visible"/>
                                      </p:to>
                                    </p:set>
                                    <p:animEffect transition="in" filter="randombar(horizontal)">
                                      <p:cBhvr>
                                        <p:cTn id="13" dur="500"/>
                                        <p:tgtEl>
                                          <p:spTgt spid="358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CE05C-AE57-B6A5-44F2-3A83B0C8A5C3}"/>
              </a:ext>
            </a:extLst>
          </p:cNvPr>
          <p:cNvPicPr>
            <a:picLocks noChangeAspect="1"/>
          </p:cNvPicPr>
          <p:nvPr/>
        </p:nvPicPr>
        <p:blipFill>
          <a:blip r:embed="rId2"/>
          <a:stretch>
            <a:fillRect/>
          </a:stretch>
        </p:blipFill>
        <p:spPr>
          <a:xfrm>
            <a:off x="206915" y="482511"/>
            <a:ext cx="11641819" cy="5779744"/>
          </a:xfrm>
          <a:prstGeom prst="rect">
            <a:avLst/>
          </a:prstGeom>
        </p:spPr>
      </p:pic>
    </p:spTree>
    <p:extLst>
      <p:ext uri="{BB962C8B-B14F-4D97-AF65-F5344CB8AC3E}">
        <p14:creationId xmlns:p14="http://schemas.microsoft.com/office/powerpoint/2010/main" val="1158267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88C85B1-D416-FE1E-9A9C-E8D7E9EE05EA}"/>
              </a:ext>
            </a:extLst>
          </p:cNvPr>
          <p:cNvSpPr>
            <a:spLocks noGrp="1"/>
          </p:cNvSpPr>
          <p:nvPr>
            <p:ph type="title"/>
          </p:nvPr>
        </p:nvSpPr>
        <p:spPr>
          <a:xfrm>
            <a:off x="3276600" y="76200"/>
            <a:ext cx="7239000" cy="1143000"/>
          </a:xfrm>
        </p:spPr>
        <p:txBody>
          <a:bodyPr/>
          <a:lstStyle/>
          <a:p>
            <a:pPr eaLnBrk="1" hangingPunct="1"/>
            <a:r>
              <a:rPr lang="en-US" altLang="en-US" sz="4000"/>
              <a:t>Advantages of Cloud Computing</a:t>
            </a:r>
            <a:endParaRPr lang="en-GB" altLang="en-US" sz="4000"/>
          </a:p>
        </p:txBody>
      </p:sp>
      <p:sp>
        <p:nvSpPr>
          <p:cNvPr id="36867" name="Content Placeholder 2">
            <a:extLst>
              <a:ext uri="{FF2B5EF4-FFF2-40B4-BE49-F238E27FC236}">
                <a16:creationId xmlns:a16="http://schemas.microsoft.com/office/drawing/2014/main" id="{A97AD293-F48C-3A54-9F07-74C040CD3BBF}"/>
              </a:ext>
            </a:extLst>
          </p:cNvPr>
          <p:cNvSpPr>
            <a:spLocks noGrp="1"/>
          </p:cNvSpPr>
          <p:nvPr>
            <p:ph idx="1"/>
          </p:nvPr>
        </p:nvSpPr>
        <p:spPr>
          <a:xfrm>
            <a:off x="1981200" y="1196976"/>
            <a:ext cx="8229600" cy="4830763"/>
          </a:xfrm>
        </p:spPr>
        <p:txBody>
          <a:bodyPr/>
          <a:lstStyle/>
          <a:p>
            <a:pPr eaLnBrk="1" hangingPunct="1"/>
            <a:r>
              <a:rPr lang="en-US" altLang="en-US"/>
              <a:t>Unlimited storage capacity:</a:t>
            </a:r>
          </a:p>
          <a:p>
            <a:pPr lvl="1" eaLnBrk="1" hangingPunct="1"/>
            <a:r>
              <a:rPr lang="en-US" altLang="en-US"/>
              <a:t>Cloud computing offers virtually limitless storage. </a:t>
            </a:r>
          </a:p>
          <a:p>
            <a:pPr lvl="1" eaLnBrk="1" hangingPunct="1"/>
            <a:r>
              <a:rPr lang="en-US" altLang="en-US"/>
              <a:t>Your computer's current 1 Tbyte hard drive is small compared to the hundreds of Pbytes available in the cloud.</a:t>
            </a:r>
          </a:p>
          <a:p>
            <a:pPr eaLnBrk="1" hangingPunct="1"/>
            <a:r>
              <a:rPr lang="en-US" altLang="en-US"/>
              <a:t>Increased data reliability:</a:t>
            </a:r>
          </a:p>
          <a:p>
            <a:pPr lvl="1" eaLnBrk="1" hangingPunct="1"/>
            <a:r>
              <a:rPr lang="en-US" altLang="en-US"/>
              <a:t>Unlike desktop computing, in which if a hard disk crashes and destroy all your valuable data, a computer crashing in the cloud should not affect the storage of your data.</a:t>
            </a:r>
          </a:p>
          <a:p>
            <a:pPr lvl="2" eaLnBrk="1" hangingPunct="1"/>
            <a:r>
              <a:rPr lang="en-US" altLang="en-US"/>
              <a:t>if your personal computer crashes, all your data is still out there in the cloud, still accessible</a:t>
            </a:r>
          </a:p>
          <a:p>
            <a:pPr lvl="1" eaLnBrk="1" hangingPunct="1"/>
            <a:r>
              <a:rPr lang="en-US" altLang="en-US"/>
              <a:t>In a world where few individual desktop PC users back up their data on a regular basis, cloud computing is a data-safe computing platform!</a:t>
            </a:r>
            <a:endParaRPr lang="en-GB" altLang="en-US"/>
          </a:p>
        </p:txBody>
      </p:sp>
      <p:sp>
        <p:nvSpPr>
          <p:cNvPr id="47108" name="Slide Number Placeholder 4">
            <a:extLst>
              <a:ext uri="{FF2B5EF4-FFF2-40B4-BE49-F238E27FC236}">
                <a16:creationId xmlns:a16="http://schemas.microsoft.com/office/drawing/2014/main" id="{4F0A9B1E-A45D-1AD4-C8D2-B127298845F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08EE878B-FBEB-4A63-85F2-8B21C83D7271}" type="slidenum">
              <a:rPr lang="en-GB" altLang="en-US" sz="1200">
                <a:solidFill>
                  <a:schemeClr val="bg1"/>
                </a:solidFill>
              </a:rPr>
              <a:pPr/>
              <a:t>50</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6867">
                                            <p:txEl>
                                              <p:pRg st="3" end="3"/>
                                            </p:txEl>
                                          </p:spTgt>
                                        </p:tgtEl>
                                        <p:attrNameLst>
                                          <p:attrName>style.visibility</p:attrName>
                                        </p:attrNameLst>
                                      </p:cBhvr>
                                      <p:to>
                                        <p:strVal val="visible"/>
                                      </p:to>
                                    </p:set>
                                    <p:animEffect transition="in" filter="randombar(horizontal)">
                                      <p:cBhvr>
                                        <p:cTn id="7" dur="500"/>
                                        <p:tgtEl>
                                          <p:spTgt spid="36867">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6867">
                                            <p:txEl>
                                              <p:pRg st="4" end="4"/>
                                            </p:txEl>
                                          </p:spTgt>
                                        </p:tgtEl>
                                        <p:attrNameLst>
                                          <p:attrName>style.visibility</p:attrName>
                                        </p:attrNameLst>
                                      </p:cBhvr>
                                      <p:to>
                                        <p:strVal val="visible"/>
                                      </p:to>
                                    </p:set>
                                    <p:animEffect transition="in" filter="randombar(horizontal)">
                                      <p:cBhvr>
                                        <p:cTn id="10" dur="500"/>
                                        <p:tgtEl>
                                          <p:spTgt spid="36867">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6867">
                                            <p:txEl>
                                              <p:pRg st="5" end="5"/>
                                            </p:txEl>
                                          </p:spTgt>
                                        </p:tgtEl>
                                        <p:attrNameLst>
                                          <p:attrName>style.visibility</p:attrName>
                                        </p:attrNameLst>
                                      </p:cBhvr>
                                      <p:to>
                                        <p:strVal val="visible"/>
                                      </p:to>
                                    </p:set>
                                    <p:animEffect transition="in" filter="randombar(horizontal)">
                                      <p:cBhvr>
                                        <p:cTn id="13" dur="500"/>
                                        <p:tgtEl>
                                          <p:spTgt spid="36867">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6867">
                                            <p:txEl>
                                              <p:pRg st="6" end="6"/>
                                            </p:txEl>
                                          </p:spTgt>
                                        </p:tgtEl>
                                        <p:attrNameLst>
                                          <p:attrName>style.visibility</p:attrName>
                                        </p:attrNameLst>
                                      </p:cBhvr>
                                      <p:to>
                                        <p:strVal val="visible"/>
                                      </p:to>
                                    </p:set>
                                    <p:animEffect transition="in" filter="randombar(horizontal)">
                                      <p:cBhvr>
                                        <p:cTn id="16"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06E15BA3-D4F4-BE6F-5A2E-C92712403625}"/>
              </a:ext>
            </a:extLst>
          </p:cNvPr>
          <p:cNvSpPr>
            <a:spLocks noGrp="1"/>
          </p:cNvSpPr>
          <p:nvPr>
            <p:ph type="title"/>
          </p:nvPr>
        </p:nvSpPr>
        <p:spPr>
          <a:xfrm>
            <a:off x="3276600" y="76200"/>
            <a:ext cx="7239000" cy="1143000"/>
          </a:xfrm>
        </p:spPr>
        <p:txBody>
          <a:bodyPr/>
          <a:lstStyle/>
          <a:p>
            <a:pPr eaLnBrk="1" hangingPunct="1"/>
            <a:r>
              <a:rPr lang="en-US" altLang="en-US" sz="4000"/>
              <a:t>Advantages of Cloud Computing</a:t>
            </a:r>
            <a:endParaRPr lang="en-GB" altLang="en-US" sz="4000"/>
          </a:p>
        </p:txBody>
      </p:sp>
      <p:sp>
        <p:nvSpPr>
          <p:cNvPr id="37891" name="Content Placeholder 2">
            <a:extLst>
              <a:ext uri="{FF2B5EF4-FFF2-40B4-BE49-F238E27FC236}">
                <a16:creationId xmlns:a16="http://schemas.microsoft.com/office/drawing/2014/main" id="{D4E6002F-619E-0B0D-70BC-F3566B3FF3ED}"/>
              </a:ext>
            </a:extLst>
          </p:cNvPr>
          <p:cNvSpPr>
            <a:spLocks noGrp="1"/>
          </p:cNvSpPr>
          <p:nvPr>
            <p:ph idx="1"/>
          </p:nvPr>
        </p:nvSpPr>
        <p:spPr>
          <a:xfrm>
            <a:off x="1981200" y="1295401"/>
            <a:ext cx="8362950" cy="4830763"/>
          </a:xfrm>
        </p:spPr>
        <p:txBody>
          <a:bodyPr/>
          <a:lstStyle/>
          <a:p>
            <a:pPr eaLnBrk="1" hangingPunct="1"/>
            <a:r>
              <a:rPr lang="en-US" altLang="en-US"/>
              <a:t>Universal document access:</a:t>
            </a:r>
          </a:p>
          <a:p>
            <a:pPr lvl="1" eaLnBrk="1" hangingPunct="1"/>
            <a:r>
              <a:rPr lang="en-US" altLang="en-US"/>
              <a:t>That is not a problem with cloud computing, because you do not take your documents with you. </a:t>
            </a:r>
          </a:p>
          <a:p>
            <a:pPr lvl="1" eaLnBrk="1" hangingPunct="1"/>
            <a:r>
              <a:rPr lang="en-US" altLang="en-US"/>
              <a:t>Instead, they stay in the cloud, and you can access them whenever you have a computer and an Internet connection</a:t>
            </a:r>
          </a:p>
          <a:p>
            <a:pPr lvl="1" eaLnBrk="1" hangingPunct="1"/>
            <a:r>
              <a:rPr lang="en-US" altLang="en-US"/>
              <a:t>Documents are instantly available from wherever you are</a:t>
            </a:r>
          </a:p>
          <a:p>
            <a:pPr eaLnBrk="1" hangingPunct="1"/>
            <a:r>
              <a:rPr lang="en-US" altLang="en-US"/>
              <a:t>Latest version availability:</a:t>
            </a:r>
          </a:p>
          <a:p>
            <a:pPr lvl="1" eaLnBrk="1" hangingPunct="1"/>
            <a:r>
              <a:rPr lang="en-US" altLang="en-US"/>
              <a:t>When you edit a document at home, that edited version is what you see when you access the document at work. </a:t>
            </a:r>
          </a:p>
          <a:p>
            <a:pPr lvl="1" eaLnBrk="1" hangingPunct="1"/>
            <a:r>
              <a:rPr lang="en-US" altLang="en-US"/>
              <a:t>The cloud always hosts the latest version of your documents</a:t>
            </a:r>
          </a:p>
          <a:p>
            <a:pPr lvl="2" eaLnBrk="1" hangingPunct="1"/>
            <a:r>
              <a:rPr lang="en-US" altLang="en-US" sz="1800"/>
              <a:t>as long as you are connected, you are not in danger of having an outdated version</a:t>
            </a:r>
            <a:endParaRPr lang="en-GB" altLang="en-US" sz="1800"/>
          </a:p>
        </p:txBody>
      </p:sp>
      <p:sp>
        <p:nvSpPr>
          <p:cNvPr id="48132" name="Slide Number Placeholder 4">
            <a:extLst>
              <a:ext uri="{FF2B5EF4-FFF2-40B4-BE49-F238E27FC236}">
                <a16:creationId xmlns:a16="http://schemas.microsoft.com/office/drawing/2014/main" id="{B94B0FDB-9F3E-D705-1BD1-BE70CCA69B2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F6F88DE4-5618-4EDB-AAEF-00026DDF4EFE}" type="slidenum">
              <a:rPr lang="en-GB" altLang="en-US" sz="1200">
                <a:solidFill>
                  <a:schemeClr val="bg1"/>
                </a:solidFill>
              </a:rPr>
              <a:pPr/>
              <a:t>51</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7891">
                                            <p:txEl>
                                              <p:pRg st="4" end="4"/>
                                            </p:txEl>
                                          </p:spTgt>
                                        </p:tgtEl>
                                        <p:attrNameLst>
                                          <p:attrName>style.visibility</p:attrName>
                                        </p:attrNameLst>
                                      </p:cBhvr>
                                      <p:to>
                                        <p:strVal val="visible"/>
                                      </p:to>
                                    </p:set>
                                    <p:animEffect transition="in" filter="randombar(horizontal)">
                                      <p:cBhvr>
                                        <p:cTn id="7" dur="500"/>
                                        <p:tgtEl>
                                          <p:spTgt spid="37891">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7891">
                                            <p:txEl>
                                              <p:pRg st="5" end="5"/>
                                            </p:txEl>
                                          </p:spTgt>
                                        </p:tgtEl>
                                        <p:attrNameLst>
                                          <p:attrName>style.visibility</p:attrName>
                                        </p:attrNameLst>
                                      </p:cBhvr>
                                      <p:to>
                                        <p:strVal val="visible"/>
                                      </p:to>
                                    </p:set>
                                    <p:animEffect transition="in" filter="randombar(horizontal)">
                                      <p:cBhvr>
                                        <p:cTn id="10" dur="500"/>
                                        <p:tgtEl>
                                          <p:spTgt spid="37891">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7891">
                                            <p:txEl>
                                              <p:pRg st="6" end="6"/>
                                            </p:txEl>
                                          </p:spTgt>
                                        </p:tgtEl>
                                        <p:attrNameLst>
                                          <p:attrName>style.visibility</p:attrName>
                                        </p:attrNameLst>
                                      </p:cBhvr>
                                      <p:to>
                                        <p:strVal val="visible"/>
                                      </p:to>
                                    </p:set>
                                    <p:animEffect transition="in" filter="randombar(horizontal)">
                                      <p:cBhvr>
                                        <p:cTn id="13" dur="500"/>
                                        <p:tgtEl>
                                          <p:spTgt spid="37891">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7891">
                                            <p:txEl>
                                              <p:pRg st="7" end="7"/>
                                            </p:txEl>
                                          </p:spTgt>
                                        </p:tgtEl>
                                        <p:attrNameLst>
                                          <p:attrName>style.visibility</p:attrName>
                                        </p:attrNameLst>
                                      </p:cBhvr>
                                      <p:to>
                                        <p:strVal val="visible"/>
                                      </p:to>
                                    </p:set>
                                    <p:animEffect transition="in" filter="randombar(horizontal)">
                                      <p:cBhvr>
                                        <p:cTn id="16" dur="500"/>
                                        <p:tgtEl>
                                          <p:spTgt spid="378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C3CA4DE5-1805-7FA1-DE0C-0C519B4133AD}"/>
              </a:ext>
            </a:extLst>
          </p:cNvPr>
          <p:cNvSpPr>
            <a:spLocks noGrp="1"/>
          </p:cNvSpPr>
          <p:nvPr>
            <p:ph type="title"/>
          </p:nvPr>
        </p:nvSpPr>
        <p:spPr>
          <a:xfrm>
            <a:off x="3276600" y="76200"/>
            <a:ext cx="7239000" cy="1143000"/>
          </a:xfrm>
        </p:spPr>
        <p:txBody>
          <a:bodyPr/>
          <a:lstStyle/>
          <a:p>
            <a:pPr eaLnBrk="1" hangingPunct="1"/>
            <a:r>
              <a:rPr lang="en-US" altLang="en-US" sz="4000"/>
              <a:t>Advantages of Cloud Computing</a:t>
            </a:r>
            <a:endParaRPr lang="en-GB" altLang="en-US" sz="4000"/>
          </a:p>
        </p:txBody>
      </p:sp>
      <p:sp>
        <p:nvSpPr>
          <p:cNvPr id="38915" name="Content Placeholder 2">
            <a:extLst>
              <a:ext uri="{FF2B5EF4-FFF2-40B4-BE49-F238E27FC236}">
                <a16:creationId xmlns:a16="http://schemas.microsoft.com/office/drawing/2014/main" id="{47E92B8A-D12E-71DC-C43D-C4BB163A0BDB}"/>
              </a:ext>
            </a:extLst>
          </p:cNvPr>
          <p:cNvSpPr>
            <a:spLocks noGrp="1"/>
          </p:cNvSpPr>
          <p:nvPr>
            <p:ph idx="1"/>
          </p:nvPr>
        </p:nvSpPr>
        <p:spPr>
          <a:xfrm>
            <a:off x="1981201" y="1295401"/>
            <a:ext cx="8435975" cy="4830763"/>
          </a:xfrm>
        </p:spPr>
        <p:txBody>
          <a:bodyPr/>
          <a:lstStyle/>
          <a:p>
            <a:pPr eaLnBrk="1" hangingPunct="1"/>
            <a:r>
              <a:rPr lang="en-US" altLang="en-US"/>
              <a:t>Easier group collaboration:</a:t>
            </a:r>
          </a:p>
          <a:p>
            <a:pPr lvl="1" eaLnBrk="1" hangingPunct="1"/>
            <a:r>
              <a:rPr lang="en-US" altLang="en-US"/>
              <a:t>Sharing documents leads directly to better collaboration.</a:t>
            </a:r>
          </a:p>
          <a:p>
            <a:pPr lvl="1" eaLnBrk="1" hangingPunct="1"/>
            <a:r>
              <a:rPr lang="en-US" altLang="en-US"/>
              <a:t>Many users do this as it is an important advantages of cloud computing</a:t>
            </a:r>
          </a:p>
          <a:p>
            <a:pPr lvl="2" eaLnBrk="1" hangingPunct="1"/>
            <a:r>
              <a:rPr lang="en-US" altLang="en-US"/>
              <a:t>multiple users can collaborate easily on documents and projects</a:t>
            </a:r>
          </a:p>
          <a:p>
            <a:pPr eaLnBrk="1" hangingPunct="1"/>
            <a:r>
              <a:rPr lang="en-US" altLang="en-US"/>
              <a:t>Device independence. </a:t>
            </a:r>
          </a:p>
          <a:p>
            <a:pPr lvl="1" eaLnBrk="1" hangingPunct="1"/>
            <a:r>
              <a:rPr lang="en-US" altLang="en-US"/>
              <a:t>You are no longer tethered to a single computer or network. </a:t>
            </a:r>
          </a:p>
          <a:p>
            <a:pPr lvl="1" eaLnBrk="1" hangingPunct="1"/>
            <a:r>
              <a:rPr lang="en-US" altLang="en-US"/>
              <a:t>Changes to computers, applications and documents follow you through the cloud. </a:t>
            </a:r>
          </a:p>
          <a:p>
            <a:pPr lvl="1" eaLnBrk="1" hangingPunct="1"/>
            <a:r>
              <a:rPr lang="en-US" altLang="en-US"/>
              <a:t>Move to a portable device, and your applications and documents are still available.</a:t>
            </a:r>
          </a:p>
        </p:txBody>
      </p:sp>
      <p:sp>
        <p:nvSpPr>
          <p:cNvPr id="49156" name="Slide Number Placeholder 4">
            <a:extLst>
              <a:ext uri="{FF2B5EF4-FFF2-40B4-BE49-F238E27FC236}">
                <a16:creationId xmlns:a16="http://schemas.microsoft.com/office/drawing/2014/main" id="{7E934246-8EBA-9A39-6E82-4490DE22983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C0C33FDC-7C8C-4DC0-A185-CF8923DFFC7E}" type="slidenum">
              <a:rPr lang="en-GB" altLang="en-US" sz="1200">
                <a:solidFill>
                  <a:schemeClr val="bg1"/>
                </a:solidFill>
              </a:rPr>
              <a:pPr/>
              <a:t>52</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38915">
                                            <p:txEl>
                                              <p:pRg st="4" end="4"/>
                                            </p:txEl>
                                          </p:spTgt>
                                        </p:tgtEl>
                                        <p:attrNameLst>
                                          <p:attrName>style.visibility</p:attrName>
                                        </p:attrNameLst>
                                      </p:cBhvr>
                                      <p:to>
                                        <p:strVal val="visible"/>
                                      </p:to>
                                    </p:set>
                                    <p:animEffect transition="in" filter="randombar(horizontal)">
                                      <p:cBhvr>
                                        <p:cTn id="7" dur="500"/>
                                        <p:tgtEl>
                                          <p:spTgt spid="38915">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8915">
                                            <p:txEl>
                                              <p:pRg st="5" end="5"/>
                                            </p:txEl>
                                          </p:spTgt>
                                        </p:tgtEl>
                                        <p:attrNameLst>
                                          <p:attrName>style.visibility</p:attrName>
                                        </p:attrNameLst>
                                      </p:cBhvr>
                                      <p:to>
                                        <p:strVal val="visible"/>
                                      </p:to>
                                    </p:set>
                                    <p:animEffect transition="in" filter="randombar(horizontal)">
                                      <p:cBhvr>
                                        <p:cTn id="10" dur="500"/>
                                        <p:tgtEl>
                                          <p:spTgt spid="38915">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8915">
                                            <p:txEl>
                                              <p:pRg st="6" end="6"/>
                                            </p:txEl>
                                          </p:spTgt>
                                        </p:tgtEl>
                                        <p:attrNameLst>
                                          <p:attrName>style.visibility</p:attrName>
                                        </p:attrNameLst>
                                      </p:cBhvr>
                                      <p:to>
                                        <p:strVal val="visible"/>
                                      </p:to>
                                    </p:set>
                                    <p:animEffect transition="in" filter="randombar(horizontal)">
                                      <p:cBhvr>
                                        <p:cTn id="13" dur="500"/>
                                        <p:tgtEl>
                                          <p:spTgt spid="38915">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8915">
                                            <p:txEl>
                                              <p:pRg st="7" end="7"/>
                                            </p:txEl>
                                          </p:spTgt>
                                        </p:tgtEl>
                                        <p:attrNameLst>
                                          <p:attrName>style.visibility</p:attrName>
                                        </p:attrNameLst>
                                      </p:cBhvr>
                                      <p:to>
                                        <p:strVal val="visible"/>
                                      </p:to>
                                    </p:set>
                                    <p:animEffect transition="in" filter="randombar(horizontal)">
                                      <p:cBhvr>
                                        <p:cTn id="16" dur="500"/>
                                        <p:tgtEl>
                                          <p:spTgt spid="389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8A1831B0-DDED-EEC2-5061-8B3FBEEFE8BF}"/>
              </a:ext>
            </a:extLst>
          </p:cNvPr>
          <p:cNvSpPr>
            <a:spLocks noGrp="1"/>
          </p:cNvSpPr>
          <p:nvPr>
            <p:ph type="title"/>
          </p:nvPr>
        </p:nvSpPr>
        <p:spPr>
          <a:xfrm>
            <a:off x="3276600" y="76200"/>
            <a:ext cx="7239000" cy="1143000"/>
          </a:xfrm>
        </p:spPr>
        <p:txBody>
          <a:bodyPr/>
          <a:lstStyle/>
          <a:p>
            <a:pPr eaLnBrk="1" hangingPunct="1"/>
            <a:r>
              <a:rPr lang="en-US" altLang="en-US" sz="3600"/>
              <a:t>Disadvantages of Cloud Computing</a:t>
            </a:r>
            <a:endParaRPr lang="en-GB" altLang="en-US" sz="3600"/>
          </a:p>
        </p:txBody>
      </p:sp>
      <p:sp>
        <p:nvSpPr>
          <p:cNvPr id="50179" name="Content Placeholder 2">
            <a:extLst>
              <a:ext uri="{FF2B5EF4-FFF2-40B4-BE49-F238E27FC236}">
                <a16:creationId xmlns:a16="http://schemas.microsoft.com/office/drawing/2014/main" id="{4427F9D6-ABB6-EEE8-3897-3D5281B18220}"/>
              </a:ext>
            </a:extLst>
          </p:cNvPr>
          <p:cNvSpPr>
            <a:spLocks noGrp="1"/>
          </p:cNvSpPr>
          <p:nvPr>
            <p:ph idx="1"/>
          </p:nvPr>
        </p:nvSpPr>
        <p:spPr>
          <a:xfrm>
            <a:off x="1981200" y="1295401"/>
            <a:ext cx="8229600" cy="4830763"/>
          </a:xfrm>
        </p:spPr>
        <p:txBody>
          <a:bodyPr/>
          <a:lstStyle/>
          <a:p>
            <a:pPr eaLnBrk="1" hangingPunct="1"/>
            <a:r>
              <a:rPr lang="en-US" altLang="en-US"/>
              <a:t>Requires a constant Internet connection:</a:t>
            </a:r>
          </a:p>
          <a:p>
            <a:pPr lvl="1" eaLnBrk="1" hangingPunct="1"/>
            <a:r>
              <a:rPr lang="en-US" altLang="en-US"/>
              <a:t>Cloud computing is impossible if you cannot connect to the Internet. </a:t>
            </a:r>
          </a:p>
          <a:p>
            <a:pPr lvl="1" eaLnBrk="1" hangingPunct="1"/>
            <a:r>
              <a:rPr lang="en-US" altLang="en-US"/>
              <a:t>Since you use the Internet to connect to both your applications and documents, if you do not have an Internet connection you cannot access anything, even your own documents. </a:t>
            </a:r>
          </a:p>
          <a:p>
            <a:pPr lvl="1" eaLnBrk="1" hangingPunct="1"/>
            <a:r>
              <a:rPr lang="en-US" altLang="en-US"/>
              <a:t>A dead Internet connection means no work and in areas where Internet connections are few or inherently unreliable, this could be a deal-breaker. </a:t>
            </a:r>
          </a:p>
        </p:txBody>
      </p:sp>
      <p:sp>
        <p:nvSpPr>
          <p:cNvPr id="50180" name="Slide Number Placeholder 4">
            <a:extLst>
              <a:ext uri="{FF2B5EF4-FFF2-40B4-BE49-F238E27FC236}">
                <a16:creationId xmlns:a16="http://schemas.microsoft.com/office/drawing/2014/main" id="{C98168D2-20D7-0551-9F42-8C8976DDE99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725F162C-51F2-42CC-8515-AFEF96C8B37D}" type="slidenum">
              <a:rPr lang="en-GB" altLang="en-US" sz="1200">
                <a:solidFill>
                  <a:schemeClr val="bg1"/>
                </a:solidFill>
              </a:rPr>
              <a:pPr/>
              <a:t>53</a:t>
            </a:fld>
            <a:endParaRPr lang="en-GB" altLang="en-US" sz="120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9EFC792F-FCF3-312A-E3D9-50D40D170849}"/>
              </a:ext>
            </a:extLst>
          </p:cNvPr>
          <p:cNvSpPr>
            <a:spLocks noGrp="1"/>
          </p:cNvSpPr>
          <p:nvPr>
            <p:ph type="title"/>
          </p:nvPr>
        </p:nvSpPr>
        <p:spPr>
          <a:xfrm>
            <a:off x="3276600" y="76200"/>
            <a:ext cx="7239000" cy="1143000"/>
          </a:xfrm>
        </p:spPr>
        <p:txBody>
          <a:bodyPr/>
          <a:lstStyle/>
          <a:p>
            <a:pPr eaLnBrk="1" hangingPunct="1"/>
            <a:r>
              <a:rPr lang="en-US" altLang="en-US" sz="3600"/>
              <a:t>Disadvantages of Cloud Computing</a:t>
            </a:r>
            <a:endParaRPr lang="en-GB" altLang="en-US" sz="3600"/>
          </a:p>
        </p:txBody>
      </p:sp>
      <p:sp>
        <p:nvSpPr>
          <p:cNvPr id="40963" name="Content Placeholder 2">
            <a:extLst>
              <a:ext uri="{FF2B5EF4-FFF2-40B4-BE49-F238E27FC236}">
                <a16:creationId xmlns:a16="http://schemas.microsoft.com/office/drawing/2014/main" id="{DC324255-028C-DDD7-23DC-325D55673D99}"/>
              </a:ext>
            </a:extLst>
          </p:cNvPr>
          <p:cNvSpPr>
            <a:spLocks noGrp="1"/>
          </p:cNvSpPr>
          <p:nvPr>
            <p:ph idx="1"/>
          </p:nvPr>
        </p:nvSpPr>
        <p:spPr>
          <a:xfrm>
            <a:off x="1981200" y="1295401"/>
            <a:ext cx="8229600" cy="4830763"/>
          </a:xfrm>
        </p:spPr>
        <p:txBody>
          <a:bodyPr/>
          <a:lstStyle/>
          <a:p>
            <a:pPr eaLnBrk="1" hangingPunct="1"/>
            <a:r>
              <a:rPr lang="en-US" altLang="en-US"/>
              <a:t>Does not work well with low-speed connections: </a:t>
            </a:r>
          </a:p>
          <a:p>
            <a:pPr lvl="1" eaLnBrk="1" hangingPunct="1"/>
            <a:r>
              <a:rPr lang="en-US" altLang="en-US"/>
              <a:t>Similarly, a low-speed Internet connection, such as that found with dial-up services, makes cloud computing painful at best and often impossible. </a:t>
            </a:r>
          </a:p>
          <a:p>
            <a:pPr lvl="1" eaLnBrk="1" hangingPunct="1"/>
            <a:r>
              <a:rPr lang="en-US" altLang="en-US"/>
              <a:t>Web-based applications require a lot of bandwidth to download, as do large documents. </a:t>
            </a:r>
          </a:p>
          <a:p>
            <a:pPr eaLnBrk="1" hangingPunct="1"/>
            <a:r>
              <a:rPr lang="en-US" altLang="en-US"/>
              <a:t>Features might be limited:</a:t>
            </a:r>
          </a:p>
          <a:p>
            <a:pPr lvl="1" eaLnBrk="1" hangingPunct="1"/>
            <a:r>
              <a:rPr lang="en-US" altLang="en-US"/>
              <a:t>This situation is bound to change, but today many web-based applications simply are not as full-featured as their desktop-based applications.</a:t>
            </a:r>
          </a:p>
          <a:p>
            <a:pPr lvl="2" eaLnBrk="1" hangingPunct="1"/>
            <a:r>
              <a:rPr lang="en-US" altLang="en-US"/>
              <a:t>For example, you can do a lot more with Microsoft PowerPoint than with Google Presentation's web-based offering</a:t>
            </a:r>
          </a:p>
          <a:p>
            <a:pPr lvl="1" eaLnBrk="1" hangingPunct="1"/>
            <a:endParaRPr lang="en-US" altLang="en-US"/>
          </a:p>
        </p:txBody>
      </p:sp>
      <p:sp>
        <p:nvSpPr>
          <p:cNvPr id="51204" name="Slide Number Placeholder 4">
            <a:extLst>
              <a:ext uri="{FF2B5EF4-FFF2-40B4-BE49-F238E27FC236}">
                <a16:creationId xmlns:a16="http://schemas.microsoft.com/office/drawing/2014/main" id="{73C4E874-A2B3-EF10-B0A1-64D087B5A5E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1004681C-B378-4F6B-BB39-DEA71EAEC938}" type="slidenum">
              <a:rPr lang="en-GB" altLang="en-US" sz="1200">
                <a:solidFill>
                  <a:schemeClr val="bg1"/>
                </a:solidFill>
              </a:rPr>
              <a:pPr/>
              <a:t>54</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0963">
                                            <p:txEl>
                                              <p:pRg st="3" end="3"/>
                                            </p:txEl>
                                          </p:spTgt>
                                        </p:tgtEl>
                                        <p:attrNameLst>
                                          <p:attrName>style.visibility</p:attrName>
                                        </p:attrNameLst>
                                      </p:cBhvr>
                                      <p:to>
                                        <p:strVal val="visible"/>
                                      </p:to>
                                    </p:set>
                                    <p:animEffect transition="in" filter="randombar(horizontal)">
                                      <p:cBhvr>
                                        <p:cTn id="7" dur="500"/>
                                        <p:tgtEl>
                                          <p:spTgt spid="4096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0963">
                                            <p:txEl>
                                              <p:pRg st="4" end="4"/>
                                            </p:txEl>
                                          </p:spTgt>
                                        </p:tgtEl>
                                        <p:attrNameLst>
                                          <p:attrName>style.visibility</p:attrName>
                                        </p:attrNameLst>
                                      </p:cBhvr>
                                      <p:to>
                                        <p:strVal val="visible"/>
                                      </p:to>
                                    </p:set>
                                    <p:animEffect transition="in" filter="randombar(horizontal)">
                                      <p:cBhvr>
                                        <p:cTn id="10" dur="500"/>
                                        <p:tgtEl>
                                          <p:spTgt spid="4096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0963">
                                            <p:txEl>
                                              <p:pRg st="5" end="5"/>
                                            </p:txEl>
                                          </p:spTgt>
                                        </p:tgtEl>
                                        <p:attrNameLst>
                                          <p:attrName>style.visibility</p:attrName>
                                        </p:attrNameLst>
                                      </p:cBhvr>
                                      <p:to>
                                        <p:strVal val="visible"/>
                                      </p:to>
                                    </p:set>
                                    <p:animEffect transition="in" filter="randombar(horizontal)">
                                      <p:cBhvr>
                                        <p:cTn id="13" dur="500"/>
                                        <p:tgtEl>
                                          <p:spTgt spid="409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FE43CB21-BC2F-CF71-3DF7-C6D9F8F09909}"/>
              </a:ext>
            </a:extLst>
          </p:cNvPr>
          <p:cNvSpPr>
            <a:spLocks noGrp="1"/>
          </p:cNvSpPr>
          <p:nvPr>
            <p:ph type="title"/>
          </p:nvPr>
        </p:nvSpPr>
        <p:spPr>
          <a:xfrm>
            <a:off x="3276600" y="76200"/>
            <a:ext cx="7239000" cy="1143000"/>
          </a:xfrm>
        </p:spPr>
        <p:txBody>
          <a:bodyPr/>
          <a:lstStyle/>
          <a:p>
            <a:pPr eaLnBrk="1" hangingPunct="1"/>
            <a:r>
              <a:rPr lang="en-US" altLang="en-US" sz="3600"/>
              <a:t>Disadvantages of Cloud Computing</a:t>
            </a:r>
            <a:endParaRPr lang="en-GB" altLang="en-US" sz="3600"/>
          </a:p>
        </p:txBody>
      </p:sp>
      <p:sp>
        <p:nvSpPr>
          <p:cNvPr id="52227" name="Content Placeholder 2">
            <a:extLst>
              <a:ext uri="{FF2B5EF4-FFF2-40B4-BE49-F238E27FC236}">
                <a16:creationId xmlns:a16="http://schemas.microsoft.com/office/drawing/2014/main" id="{E1D0450F-E6D3-9062-6687-8501F2642CE3}"/>
              </a:ext>
            </a:extLst>
          </p:cNvPr>
          <p:cNvSpPr>
            <a:spLocks noGrp="1"/>
          </p:cNvSpPr>
          <p:nvPr>
            <p:ph idx="1"/>
          </p:nvPr>
        </p:nvSpPr>
        <p:spPr>
          <a:xfrm>
            <a:off x="1981200" y="1295401"/>
            <a:ext cx="8229600" cy="4830763"/>
          </a:xfrm>
        </p:spPr>
        <p:txBody>
          <a:bodyPr/>
          <a:lstStyle/>
          <a:p>
            <a:pPr eaLnBrk="1" hangingPunct="1"/>
            <a:r>
              <a:rPr lang="en-US" altLang="en-US"/>
              <a:t>Can be slow:</a:t>
            </a:r>
          </a:p>
          <a:p>
            <a:pPr lvl="1" eaLnBrk="1" hangingPunct="1"/>
            <a:r>
              <a:rPr lang="en-US" altLang="en-US"/>
              <a:t>Even with a fast connection, web-based applications can sometimes be slower than accessing a similar software program on your desktop PC. </a:t>
            </a:r>
          </a:p>
          <a:p>
            <a:pPr lvl="1" eaLnBrk="1" hangingPunct="1"/>
            <a:r>
              <a:rPr lang="en-US" altLang="en-US"/>
              <a:t>Everything about the program, from the interface to the current document, has to be sent back and forth from your computer to the computers in the cloud. </a:t>
            </a:r>
          </a:p>
          <a:p>
            <a:pPr lvl="1" eaLnBrk="1" hangingPunct="1"/>
            <a:r>
              <a:rPr lang="en-US" altLang="en-US"/>
              <a:t>If the cloud servers happen to be backed up at that moment, or if the Internet is having a slow day, you would not get the instantaneous access you might expect from desktop applications.</a:t>
            </a:r>
            <a:endParaRPr lang="en-GB" altLang="en-US"/>
          </a:p>
        </p:txBody>
      </p:sp>
      <p:sp>
        <p:nvSpPr>
          <p:cNvPr id="52228" name="Slide Number Placeholder 4">
            <a:extLst>
              <a:ext uri="{FF2B5EF4-FFF2-40B4-BE49-F238E27FC236}">
                <a16:creationId xmlns:a16="http://schemas.microsoft.com/office/drawing/2014/main" id="{4DE71341-F9C2-C2D4-8049-BB9CF91A36F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72651340-8281-4118-8BA7-39B2416F0D26}" type="slidenum">
              <a:rPr lang="en-GB" altLang="en-US" sz="1200">
                <a:solidFill>
                  <a:schemeClr val="bg1"/>
                </a:solidFill>
              </a:rPr>
              <a:pPr/>
              <a:t>55</a:t>
            </a:fld>
            <a:endParaRPr lang="en-GB" altLang="en-US" sz="120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8317550C-3E65-1E9D-B24F-B6601FD76969}"/>
              </a:ext>
            </a:extLst>
          </p:cNvPr>
          <p:cNvSpPr>
            <a:spLocks noGrp="1"/>
          </p:cNvSpPr>
          <p:nvPr>
            <p:ph type="title"/>
          </p:nvPr>
        </p:nvSpPr>
        <p:spPr>
          <a:xfrm>
            <a:off x="3276600" y="76200"/>
            <a:ext cx="7239000" cy="1143000"/>
          </a:xfrm>
        </p:spPr>
        <p:txBody>
          <a:bodyPr/>
          <a:lstStyle/>
          <a:p>
            <a:pPr eaLnBrk="1" hangingPunct="1"/>
            <a:r>
              <a:rPr lang="en-US" altLang="en-US" sz="3600"/>
              <a:t>Disadvantages of Cloud Computing</a:t>
            </a:r>
            <a:endParaRPr lang="en-GB" altLang="en-US" sz="3600"/>
          </a:p>
        </p:txBody>
      </p:sp>
      <p:sp>
        <p:nvSpPr>
          <p:cNvPr id="44035" name="Content Placeholder 2">
            <a:extLst>
              <a:ext uri="{FF2B5EF4-FFF2-40B4-BE49-F238E27FC236}">
                <a16:creationId xmlns:a16="http://schemas.microsoft.com/office/drawing/2014/main" id="{BD118015-E83A-2B3A-97A5-E18DC71E2504}"/>
              </a:ext>
            </a:extLst>
          </p:cNvPr>
          <p:cNvSpPr>
            <a:spLocks noGrp="1"/>
          </p:cNvSpPr>
          <p:nvPr>
            <p:ph idx="1"/>
          </p:nvPr>
        </p:nvSpPr>
        <p:spPr>
          <a:xfrm>
            <a:off x="1981200" y="1295401"/>
            <a:ext cx="8578850" cy="4830763"/>
          </a:xfrm>
        </p:spPr>
        <p:txBody>
          <a:bodyPr/>
          <a:lstStyle/>
          <a:p>
            <a:pPr eaLnBrk="1" hangingPunct="1"/>
            <a:r>
              <a:rPr lang="en-US" altLang="en-US"/>
              <a:t> Stored data might not be secure:</a:t>
            </a:r>
          </a:p>
          <a:p>
            <a:pPr lvl="1" eaLnBrk="1" hangingPunct="1"/>
            <a:r>
              <a:rPr lang="en-US" altLang="en-US"/>
              <a:t>With cloud computing, all your data is stored on the cloud. </a:t>
            </a:r>
          </a:p>
          <a:p>
            <a:pPr lvl="2" eaLnBrk="1" hangingPunct="1"/>
            <a:r>
              <a:rPr lang="en-US" altLang="en-US"/>
              <a:t>The questions is How secure is the cloud? </a:t>
            </a:r>
          </a:p>
          <a:p>
            <a:pPr lvl="1" eaLnBrk="1" hangingPunct="1"/>
            <a:r>
              <a:rPr lang="en-US" altLang="en-US"/>
              <a:t>Can unauthorised users gain access to your confidential data? </a:t>
            </a:r>
          </a:p>
          <a:p>
            <a:pPr eaLnBrk="1" hangingPunct="1"/>
            <a:r>
              <a:rPr lang="en-US" altLang="en-US"/>
              <a:t>Stored data can be lost:</a:t>
            </a:r>
          </a:p>
          <a:p>
            <a:pPr lvl="1" eaLnBrk="1" hangingPunct="1"/>
            <a:r>
              <a:rPr lang="en-US" altLang="en-US"/>
              <a:t>Theoretically, data stored in the cloud is safe, replicated across multiple machines. </a:t>
            </a:r>
          </a:p>
          <a:p>
            <a:pPr lvl="1" eaLnBrk="1" hangingPunct="1"/>
            <a:r>
              <a:rPr lang="en-US" altLang="en-US"/>
              <a:t>But on the off chance that your data goes missing, you have no physical or local backup. </a:t>
            </a:r>
          </a:p>
          <a:p>
            <a:pPr lvl="2" eaLnBrk="1" hangingPunct="1"/>
            <a:r>
              <a:rPr lang="en-US" altLang="en-US"/>
              <a:t>Put simply, relying on the cloud puts you at risk if the cloud lets you down.</a:t>
            </a:r>
          </a:p>
        </p:txBody>
      </p:sp>
      <p:sp>
        <p:nvSpPr>
          <p:cNvPr id="53252" name="Slide Number Placeholder 4">
            <a:extLst>
              <a:ext uri="{FF2B5EF4-FFF2-40B4-BE49-F238E27FC236}">
                <a16:creationId xmlns:a16="http://schemas.microsoft.com/office/drawing/2014/main" id="{A0A82927-4AC7-4D08-C647-D794396B6D2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96B8E2DF-9478-410D-A3C3-57E81DD8F8CB}" type="slidenum">
              <a:rPr lang="en-GB" altLang="en-US" sz="1200">
                <a:solidFill>
                  <a:schemeClr val="bg1"/>
                </a:solidFill>
              </a:rPr>
              <a:pPr/>
              <a:t>56</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4035">
                                            <p:txEl>
                                              <p:pRg st="4" end="4"/>
                                            </p:txEl>
                                          </p:spTgt>
                                        </p:tgtEl>
                                        <p:attrNameLst>
                                          <p:attrName>style.visibility</p:attrName>
                                        </p:attrNameLst>
                                      </p:cBhvr>
                                      <p:to>
                                        <p:strVal val="visible"/>
                                      </p:to>
                                    </p:set>
                                    <p:animEffect transition="in" filter="randombar(horizontal)">
                                      <p:cBhvr>
                                        <p:cTn id="7" dur="500"/>
                                        <p:tgtEl>
                                          <p:spTgt spid="44035">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4035">
                                            <p:txEl>
                                              <p:pRg st="5" end="5"/>
                                            </p:txEl>
                                          </p:spTgt>
                                        </p:tgtEl>
                                        <p:attrNameLst>
                                          <p:attrName>style.visibility</p:attrName>
                                        </p:attrNameLst>
                                      </p:cBhvr>
                                      <p:to>
                                        <p:strVal val="visible"/>
                                      </p:to>
                                    </p:set>
                                    <p:animEffect transition="in" filter="randombar(horizontal)">
                                      <p:cBhvr>
                                        <p:cTn id="10" dur="500"/>
                                        <p:tgtEl>
                                          <p:spTgt spid="44035">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4035">
                                            <p:txEl>
                                              <p:pRg st="6" end="6"/>
                                            </p:txEl>
                                          </p:spTgt>
                                        </p:tgtEl>
                                        <p:attrNameLst>
                                          <p:attrName>style.visibility</p:attrName>
                                        </p:attrNameLst>
                                      </p:cBhvr>
                                      <p:to>
                                        <p:strVal val="visible"/>
                                      </p:to>
                                    </p:set>
                                    <p:animEffect transition="in" filter="randombar(horizontal)">
                                      <p:cBhvr>
                                        <p:cTn id="13" dur="500"/>
                                        <p:tgtEl>
                                          <p:spTgt spid="44035">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4035">
                                            <p:txEl>
                                              <p:pRg st="7" end="7"/>
                                            </p:txEl>
                                          </p:spTgt>
                                        </p:tgtEl>
                                        <p:attrNameLst>
                                          <p:attrName>style.visibility</p:attrName>
                                        </p:attrNameLst>
                                      </p:cBhvr>
                                      <p:to>
                                        <p:strVal val="visible"/>
                                      </p:to>
                                    </p:set>
                                    <p:animEffect transition="in" filter="randombar(horizontal)">
                                      <p:cBhvr>
                                        <p:cTn id="16" dur="500"/>
                                        <p:tgtEl>
                                          <p:spTgt spid="440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972380A0-D2CB-44D1-98E0-6EE79FD947D3}"/>
              </a:ext>
            </a:extLst>
          </p:cNvPr>
          <p:cNvSpPr>
            <a:spLocks noGrp="1"/>
          </p:cNvSpPr>
          <p:nvPr>
            <p:ph type="title"/>
          </p:nvPr>
        </p:nvSpPr>
        <p:spPr>
          <a:xfrm>
            <a:off x="3276600" y="76200"/>
            <a:ext cx="7239000" cy="1143000"/>
          </a:xfrm>
        </p:spPr>
        <p:txBody>
          <a:bodyPr/>
          <a:lstStyle/>
          <a:p>
            <a:pPr eaLnBrk="1" hangingPunct="1"/>
            <a:r>
              <a:rPr lang="en-US" altLang="en-US" sz="3600"/>
              <a:t>Disadvantages of Cloud Computing</a:t>
            </a:r>
            <a:endParaRPr lang="en-GB" altLang="en-US" sz="3600"/>
          </a:p>
        </p:txBody>
      </p:sp>
      <p:sp>
        <p:nvSpPr>
          <p:cNvPr id="45059" name="Content Placeholder 2">
            <a:extLst>
              <a:ext uri="{FF2B5EF4-FFF2-40B4-BE49-F238E27FC236}">
                <a16:creationId xmlns:a16="http://schemas.microsoft.com/office/drawing/2014/main" id="{14348855-4E25-2E8B-57C5-C0226067B64A}"/>
              </a:ext>
            </a:extLst>
          </p:cNvPr>
          <p:cNvSpPr>
            <a:spLocks noGrp="1"/>
          </p:cNvSpPr>
          <p:nvPr>
            <p:ph idx="1"/>
          </p:nvPr>
        </p:nvSpPr>
        <p:spPr>
          <a:xfrm>
            <a:off x="1981200" y="1196976"/>
            <a:ext cx="8578850" cy="4830763"/>
          </a:xfrm>
        </p:spPr>
        <p:txBody>
          <a:bodyPr/>
          <a:lstStyle/>
          <a:p>
            <a:pPr eaLnBrk="1" hangingPunct="1"/>
            <a:r>
              <a:rPr lang="en-US" altLang="en-US"/>
              <a:t> HPC Systems:</a:t>
            </a:r>
          </a:p>
          <a:p>
            <a:pPr lvl="1" eaLnBrk="1" hangingPunct="1"/>
            <a:r>
              <a:rPr lang="en-US" altLang="en-US"/>
              <a:t>Not clear that you can run compute-intensive HPC applications that use MPI/OpenMP!</a:t>
            </a:r>
          </a:p>
          <a:p>
            <a:pPr lvl="1" eaLnBrk="1" hangingPunct="1"/>
            <a:r>
              <a:rPr lang="en-US" altLang="en-US"/>
              <a:t>Scheduling is important with this type of application</a:t>
            </a:r>
          </a:p>
          <a:p>
            <a:pPr lvl="2" eaLnBrk="1" hangingPunct="1"/>
            <a:r>
              <a:rPr lang="en-US" altLang="en-US"/>
              <a:t>as you want all the VM to be co-located to minimize communication latency!</a:t>
            </a:r>
          </a:p>
          <a:p>
            <a:pPr eaLnBrk="1" hangingPunct="1"/>
            <a:r>
              <a:rPr lang="en-US" altLang="en-US"/>
              <a:t>General Concerns:</a:t>
            </a:r>
          </a:p>
          <a:p>
            <a:pPr lvl="1" eaLnBrk="1" hangingPunct="1"/>
            <a:r>
              <a:rPr lang="en-US" altLang="en-US"/>
              <a:t>Each cloud systems uses different protocols and different APIs</a:t>
            </a:r>
          </a:p>
          <a:p>
            <a:pPr lvl="2" eaLnBrk="1" hangingPunct="1"/>
            <a:r>
              <a:rPr lang="en-US" altLang="en-US"/>
              <a:t>may not be possible to run applications between cloud based systems</a:t>
            </a:r>
          </a:p>
          <a:p>
            <a:pPr lvl="1" eaLnBrk="1" hangingPunct="1"/>
            <a:r>
              <a:rPr lang="en-US" altLang="en-US"/>
              <a:t>Amazon has created its own DB system (not SQL 92), and workflow system (many popular workflow systems out there)</a:t>
            </a:r>
          </a:p>
          <a:p>
            <a:pPr lvl="2" eaLnBrk="1" hangingPunct="1"/>
            <a:r>
              <a:rPr lang="en-US" altLang="en-US"/>
              <a:t>so your normal applications will have to be adapted to execute on these platforms.</a:t>
            </a:r>
          </a:p>
          <a:p>
            <a:pPr lvl="1" eaLnBrk="1" hangingPunct="1"/>
            <a:endParaRPr lang="en-US" altLang="en-US"/>
          </a:p>
        </p:txBody>
      </p:sp>
      <p:sp>
        <p:nvSpPr>
          <p:cNvPr id="54276" name="Slide Number Placeholder 4">
            <a:extLst>
              <a:ext uri="{FF2B5EF4-FFF2-40B4-BE49-F238E27FC236}">
                <a16:creationId xmlns:a16="http://schemas.microsoft.com/office/drawing/2014/main" id="{67A5F483-9ED5-E7AB-BE67-A6434A4DB7C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A95E7997-20E7-4B10-A11C-262724A9CA06}" type="slidenum">
              <a:rPr lang="en-GB" altLang="en-US" sz="1200">
                <a:solidFill>
                  <a:schemeClr val="bg1"/>
                </a:solidFill>
              </a:rPr>
              <a:pPr/>
              <a:t>57</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5059">
                                            <p:txEl>
                                              <p:pRg st="4" end="4"/>
                                            </p:txEl>
                                          </p:spTgt>
                                        </p:tgtEl>
                                        <p:attrNameLst>
                                          <p:attrName>style.visibility</p:attrName>
                                        </p:attrNameLst>
                                      </p:cBhvr>
                                      <p:to>
                                        <p:strVal val="visible"/>
                                      </p:to>
                                    </p:set>
                                    <p:animEffect transition="in" filter="randombar(horizontal)">
                                      <p:cBhvr>
                                        <p:cTn id="7" dur="500"/>
                                        <p:tgtEl>
                                          <p:spTgt spid="45059">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5059">
                                            <p:txEl>
                                              <p:pRg st="5" end="5"/>
                                            </p:txEl>
                                          </p:spTgt>
                                        </p:tgtEl>
                                        <p:attrNameLst>
                                          <p:attrName>style.visibility</p:attrName>
                                        </p:attrNameLst>
                                      </p:cBhvr>
                                      <p:to>
                                        <p:strVal val="visible"/>
                                      </p:to>
                                    </p:set>
                                    <p:animEffect transition="in" filter="randombar(horizontal)">
                                      <p:cBhvr>
                                        <p:cTn id="10" dur="500"/>
                                        <p:tgtEl>
                                          <p:spTgt spid="45059">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5059">
                                            <p:txEl>
                                              <p:pRg st="6" end="6"/>
                                            </p:txEl>
                                          </p:spTgt>
                                        </p:tgtEl>
                                        <p:attrNameLst>
                                          <p:attrName>style.visibility</p:attrName>
                                        </p:attrNameLst>
                                      </p:cBhvr>
                                      <p:to>
                                        <p:strVal val="visible"/>
                                      </p:to>
                                    </p:set>
                                    <p:animEffect transition="in" filter="randombar(horizontal)">
                                      <p:cBhvr>
                                        <p:cTn id="13" dur="500"/>
                                        <p:tgtEl>
                                          <p:spTgt spid="45059">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5059">
                                            <p:txEl>
                                              <p:pRg st="7" end="7"/>
                                            </p:txEl>
                                          </p:spTgt>
                                        </p:tgtEl>
                                        <p:attrNameLst>
                                          <p:attrName>style.visibility</p:attrName>
                                        </p:attrNameLst>
                                      </p:cBhvr>
                                      <p:to>
                                        <p:strVal val="visible"/>
                                      </p:to>
                                    </p:set>
                                    <p:animEffect transition="in" filter="randombar(horizontal)">
                                      <p:cBhvr>
                                        <p:cTn id="16" dur="500"/>
                                        <p:tgtEl>
                                          <p:spTgt spid="45059">
                                            <p:txEl>
                                              <p:pRg st="7" end="7"/>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45059">
                                            <p:txEl>
                                              <p:pRg st="8" end="8"/>
                                            </p:txEl>
                                          </p:spTgt>
                                        </p:tgtEl>
                                        <p:attrNameLst>
                                          <p:attrName>style.visibility</p:attrName>
                                        </p:attrNameLst>
                                      </p:cBhvr>
                                      <p:to>
                                        <p:strVal val="visible"/>
                                      </p:to>
                                    </p:set>
                                    <p:animEffect transition="in" filter="randombar(horizontal)">
                                      <p:cBhvr>
                                        <p:cTn id="19" dur="500"/>
                                        <p:tgtEl>
                                          <p:spTgt spid="450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B73789-0876-1343-9F52-8339530B4DA5}"/>
              </a:ext>
            </a:extLst>
          </p:cNvPr>
          <p:cNvPicPr>
            <a:picLocks noChangeAspect="1"/>
          </p:cNvPicPr>
          <p:nvPr/>
        </p:nvPicPr>
        <p:blipFill>
          <a:blip r:embed="rId2"/>
          <a:stretch>
            <a:fillRect/>
          </a:stretch>
        </p:blipFill>
        <p:spPr>
          <a:xfrm>
            <a:off x="1572958" y="197945"/>
            <a:ext cx="9642729" cy="6462109"/>
          </a:xfrm>
          <a:prstGeom prst="rect">
            <a:avLst/>
          </a:prstGeom>
        </p:spPr>
      </p:pic>
    </p:spTree>
    <p:extLst>
      <p:ext uri="{BB962C8B-B14F-4D97-AF65-F5344CB8AC3E}">
        <p14:creationId xmlns:p14="http://schemas.microsoft.com/office/powerpoint/2010/main" val="3152449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F9465E-DE32-6347-B9ED-6CC961A0FA5F}"/>
              </a:ext>
            </a:extLst>
          </p:cNvPr>
          <p:cNvPicPr>
            <a:picLocks noChangeAspect="1"/>
          </p:cNvPicPr>
          <p:nvPr/>
        </p:nvPicPr>
        <p:blipFill>
          <a:blip r:embed="rId2"/>
          <a:stretch>
            <a:fillRect/>
          </a:stretch>
        </p:blipFill>
        <p:spPr>
          <a:xfrm>
            <a:off x="1835642" y="0"/>
            <a:ext cx="8520716" cy="6858000"/>
          </a:xfrm>
          <a:prstGeom prst="rect">
            <a:avLst/>
          </a:prstGeom>
        </p:spPr>
      </p:pic>
    </p:spTree>
    <p:extLst>
      <p:ext uri="{BB962C8B-B14F-4D97-AF65-F5344CB8AC3E}">
        <p14:creationId xmlns:p14="http://schemas.microsoft.com/office/powerpoint/2010/main" val="2644461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42A82612-9181-7185-A2D9-ECCF2B09DD1F}"/>
              </a:ext>
            </a:extLst>
          </p:cNvPr>
          <p:cNvSpPr>
            <a:spLocks noGrp="1"/>
          </p:cNvSpPr>
          <p:nvPr>
            <p:ph type="title"/>
          </p:nvPr>
        </p:nvSpPr>
        <p:spPr>
          <a:xfrm>
            <a:off x="3276600" y="76200"/>
            <a:ext cx="7239000" cy="1143000"/>
          </a:xfrm>
        </p:spPr>
        <p:txBody>
          <a:bodyPr/>
          <a:lstStyle/>
          <a:p>
            <a:pPr eaLnBrk="1" hangingPunct="1"/>
            <a:r>
              <a:rPr lang="en-GB" altLang="en-US"/>
              <a:t>What is Cloud Computing?</a:t>
            </a:r>
          </a:p>
        </p:txBody>
      </p:sp>
      <p:sp>
        <p:nvSpPr>
          <p:cNvPr id="5123" name="Content Placeholder 2">
            <a:extLst>
              <a:ext uri="{FF2B5EF4-FFF2-40B4-BE49-F238E27FC236}">
                <a16:creationId xmlns:a16="http://schemas.microsoft.com/office/drawing/2014/main" id="{CD98009C-B3AD-A706-3CD9-47CEE185DFDE}"/>
              </a:ext>
            </a:extLst>
          </p:cNvPr>
          <p:cNvSpPr>
            <a:spLocks noGrp="1"/>
          </p:cNvSpPr>
          <p:nvPr>
            <p:ph idx="1"/>
          </p:nvPr>
        </p:nvSpPr>
        <p:spPr>
          <a:xfrm>
            <a:off x="1981200" y="1295401"/>
            <a:ext cx="8229600" cy="4830763"/>
          </a:xfrm>
        </p:spPr>
        <p:txBody>
          <a:bodyPr/>
          <a:lstStyle/>
          <a:p>
            <a:pPr eaLnBrk="1" hangingPunct="1"/>
            <a:r>
              <a:rPr lang="en-US" altLang="en-US" sz="2400" b="1" dirty="0"/>
              <a:t>Cloud Computing </a:t>
            </a:r>
            <a:r>
              <a:rPr lang="en-US" altLang="en-US" sz="2400" dirty="0"/>
              <a:t>is a general term used to describe a new class of network based computing that takes place over the Internet, </a:t>
            </a:r>
          </a:p>
          <a:p>
            <a:pPr lvl="1" eaLnBrk="1" hangingPunct="1"/>
            <a:r>
              <a:rPr lang="en-US" altLang="en-US" dirty="0"/>
              <a:t>basically a step on from Utility Computing</a:t>
            </a:r>
          </a:p>
          <a:p>
            <a:pPr lvl="1" eaLnBrk="1" hangingPunct="1"/>
            <a:r>
              <a:rPr lang="en-US" altLang="en-US" dirty="0"/>
              <a:t>a collection/group of integrated and networked hardware, software, and Internet infrastructure (called a platform).</a:t>
            </a:r>
          </a:p>
          <a:p>
            <a:pPr lvl="1" eaLnBrk="1" hangingPunct="1"/>
            <a:r>
              <a:rPr lang="en-US" altLang="en-US" dirty="0"/>
              <a:t>Using the Internet for communication and transport provides hardware, software, and networking services to clients</a:t>
            </a:r>
          </a:p>
          <a:p>
            <a:pPr eaLnBrk="1" hangingPunct="1"/>
            <a:r>
              <a:rPr lang="en-US" altLang="en-US" sz="2400" dirty="0"/>
              <a:t>These platforms hide the complexity and details of the underlying infrastructure from users and applications by providing very simple graphical interface or API (Applications Programming Interface).</a:t>
            </a:r>
          </a:p>
        </p:txBody>
      </p:sp>
      <p:sp>
        <p:nvSpPr>
          <p:cNvPr id="8196" name="Slide Number Placeholder 7">
            <a:extLst>
              <a:ext uri="{FF2B5EF4-FFF2-40B4-BE49-F238E27FC236}">
                <a16:creationId xmlns:a16="http://schemas.microsoft.com/office/drawing/2014/main" id="{94F8A8ED-82D7-F382-E8B0-FD14AB40C4B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9E163764-5341-4477-AB27-554A53301095}" type="slidenum">
              <a:rPr lang="en-GB" altLang="en-US" sz="1200">
                <a:solidFill>
                  <a:schemeClr val="bg1"/>
                </a:solidFill>
              </a:rPr>
              <a:pPr/>
              <a:t>6</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animEffect transition="in" filter="randombar(horizontal)">
                                      <p:cBhvr>
                                        <p:cTn id="7" dur="500"/>
                                        <p:tgtEl>
                                          <p:spTgt spid="512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123">
                                            <p:txEl>
                                              <p:pRg st="2" end="2"/>
                                            </p:txEl>
                                          </p:spTgt>
                                        </p:tgtEl>
                                        <p:attrNameLst>
                                          <p:attrName>style.visibility</p:attrName>
                                        </p:attrNameLst>
                                      </p:cBhvr>
                                      <p:to>
                                        <p:strVal val="visible"/>
                                      </p:to>
                                    </p:set>
                                    <p:animEffect transition="in" filter="randombar(horizontal)">
                                      <p:cBhvr>
                                        <p:cTn id="10" dur="500"/>
                                        <p:tgtEl>
                                          <p:spTgt spid="512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123">
                                            <p:txEl>
                                              <p:pRg st="3" end="3"/>
                                            </p:txEl>
                                          </p:spTgt>
                                        </p:tgtEl>
                                        <p:attrNameLst>
                                          <p:attrName>style.visibility</p:attrName>
                                        </p:attrNameLst>
                                      </p:cBhvr>
                                      <p:to>
                                        <p:strVal val="visible"/>
                                      </p:to>
                                    </p:set>
                                    <p:animEffect transition="in" filter="randombar(horizontal)">
                                      <p:cBhvr>
                                        <p:cTn id="13" dur="500"/>
                                        <p:tgtEl>
                                          <p:spTgt spid="512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nodeType="clickEffect">
                                  <p:stCondLst>
                                    <p:cond delay="0"/>
                                  </p:stCondLst>
                                  <p:childTnLst>
                                    <p:set>
                                      <p:cBhvr>
                                        <p:cTn id="17" dur="1" fill="hold">
                                          <p:stCondLst>
                                            <p:cond delay="0"/>
                                          </p:stCondLst>
                                        </p:cTn>
                                        <p:tgtEl>
                                          <p:spTgt spid="5123">
                                            <p:txEl>
                                              <p:pRg st="4" end="4"/>
                                            </p:txEl>
                                          </p:spTgt>
                                        </p:tgtEl>
                                        <p:attrNameLst>
                                          <p:attrName>style.visibility</p:attrName>
                                        </p:attrNameLst>
                                      </p:cBhvr>
                                      <p:to>
                                        <p:strVal val="visible"/>
                                      </p:to>
                                    </p:set>
                                    <p:animEffect transition="in" filter="randombar(horizontal)">
                                      <p:cBhvr>
                                        <p:cTn id="18"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C27FDF-2440-E345-97D9-69D5578CFABF}"/>
              </a:ext>
            </a:extLst>
          </p:cNvPr>
          <p:cNvPicPr>
            <a:picLocks noChangeAspect="1"/>
          </p:cNvPicPr>
          <p:nvPr/>
        </p:nvPicPr>
        <p:blipFill>
          <a:blip r:embed="rId2"/>
          <a:stretch>
            <a:fillRect/>
          </a:stretch>
        </p:blipFill>
        <p:spPr>
          <a:xfrm>
            <a:off x="0" y="103909"/>
            <a:ext cx="12192000" cy="6650182"/>
          </a:xfrm>
          <a:prstGeom prst="rect">
            <a:avLst/>
          </a:prstGeom>
        </p:spPr>
      </p:pic>
    </p:spTree>
    <p:extLst>
      <p:ext uri="{BB962C8B-B14F-4D97-AF65-F5344CB8AC3E}">
        <p14:creationId xmlns:p14="http://schemas.microsoft.com/office/powerpoint/2010/main" val="2694763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D9F1EB-4978-6649-B8B2-2DFAA3239B35}"/>
              </a:ext>
            </a:extLst>
          </p:cNvPr>
          <p:cNvPicPr>
            <a:picLocks noChangeAspect="1"/>
          </p:cNvPicPr>
          <p:nvPr/>
        </p:nvPicPr>
        <p:blipFill>
          <a:blip r:embed="rId2"/>
          <a:stretch>
            <a:fillRect/>
          </a:stretch>
        </p:blipFill>
        <p:spPr>
          <a:xfrm>
            <a:off x="768350" y="241300"/>
            <a:ext cx="10655300" cy="6307393"/>
          </a:xfrm>
          <a:prstGeom prst="rect">
            <a:avLst/>
          </a:prstGeom>
        </p:spPr>
      </p:pic>
    </p:spTree>
    <p:extLst>
      <p:ext uri="{BB962C8B-B14F-4D97-AF65-F5344CB8AC3E}">
        <p14:creationId xmlns:p14="http://schemas.microsoft.com/office/powerpoint/2010/main" val="1226514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C6F6CAD0-79D5-0E41-A852-77B6C36178A4}"/>
              </a:ext>
            </a:extLst>
          </p:cNvPr>
          <p:cNvPicPr>
            <a:picLocks noChangeAspect="1"/>
          </p:cNvPicPr>
          <p:nvPr/>
        </p:nvPicPr>
        <p:blipFill>
          <a:blip r:embed="rId2"/>
          <a:stretch>
            <a:fillRect/>
          </a:stretch>
        </p:blipFill>
        <p:spPr>
          <a:xfrm>
            <a:off x="0" y="5321300"/>
            <a:ext cx="11785600" cy="1422400"/>
          </a:xfrm>
          <a:prstGeom prst="rect">
            <a:avLst/>
          </a:prstGeom>
        </p:spPr>
      </p:pic>
      <p:pic>
        <p:nvPicPr>
          <p:cNvPr id="4" name="Picture 3">
            <a:extLst>
              <a:ext uri="{FF2B5EF4-FFF2-40B4-BE49-F238E27FC236}">
                <a16:creationId xmlns:a16="http://schemas.microsoft.com/office/drawing/2014/main" id="{15C2A29A-9238-C64C-870F-2BCC42C65F59}"/>
              </a:ext>
            </a:extLst>
          </p:cNvPr>
          <p:cNvPicPr>
            <a:picLocks noChangeAspect="1"/>
          </p:cNvPicPr>
          <p:nvPr/>
        </p:nvPicPr>
        <p:blipFill>
          <a:blip r:embed="rId3"/>
          <a:stretch>
            <a:fillRect/>
          </a:stretch>
        </p:blipFill>
        <p:spPr>
          <a:xfrm>
            <a:off x="165100" y="38100"/>
            <a:ext cx="11671300" cy="5384800"/>
          </a:xfrm>
          <a:prstGeom prst="rect">
            <a:avLst/>
          </a:prstGeom>
        </p:spPr>
      </p:pic>
    </p:spTree>
    <p:extLst>
      <p:ext uri="{BB962C8B-B14F-4D97-AF65-F5344CB8AC3E}">
        <p14:creationId xmlns:p14="http://schemas.microsoft.com/office/powerpoint/2010/main" val="2715892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208FDE-56C2-87F0-45D0-2E9F97D9BD00}"/>
              </a:ext>
            </a:extLst>
          </p:cNvPr>
          <p:cNvSpPr txBox="1"/>
          <p:nvPr/>
        </p:nvSpPr>
        <p:spPr>
          <a:xfrm flipH="1">
            <a:off x="322810" y="484908"/>
            <a:ext cx="7172499" cy="461665"/>
          </a:xfrm>
          <a:prstGeom prst="rect">
            <a:avLst/>
          </a:prstGeom>
          <a:noFill/>
        </p:spPr>
        <p:txBody>
          <a:bodyPr wrap="square" rtlCol="0">
            <a:spAutoFit/>
          </a:bodyPr>
          <a:lstStyle/>
          <a:p>
            <a:r>
              <a:rPr lang="en-US" sz="2400" b="1" dirty="0"/>
              <a:t>Fully Multithreading</a:t>
            </a:r>
            <a:endParaRPr lang="en-IN" sz="2400" b="1" dirty="0"/>
          </a:p>
        </p:txBody>
      </p:sp>
      <p:pic>
        <p:nvPicPr>
          <p:cNvPr id="4" name="Picture 3">
            <a:extLst>
              <a:ext uri="{FF2B5EF4-FFF2-40B4-BE49-F238E27FC236}">
                <a16:creationId xmlns:a16="http://schemas.microsoft.com/office/drawing/2014/main" id="{8EC1F6E7-BAAA-AAE5-369F-A4C8EB7A935E}"/>
              </a:ext>
            </a:extLst>
          </p:cNvPr>
          <p:cNvPicPr>
            <a:picLocks noChangeAspect="1"/>
          </p:cNvPicPr>
          <p:nvPr/>
        </p:nvPicPr>
        <p:blipFill>
          <a:blip r:embed="rId2"/>
          <a:stretch>
            <a:fillRect/>
          </a:stretch>
        </p:blipFill>
        <p:spPr>
          <a:xfrm>
            <a:off x="322810" y="1125430"/>
            <a:ext cx="11564390" cy="5387911"/>
          </a:xfrm>
          <a:prstGeom prst="rect">
            <a:avLst/>
          </a:prstGeom>
        </p:spPr>
      </p:pic>
    </p:spTree>
    <p:extLst>
      <p:ext uri="{BB962C8B-B14F-4D97-AF65-F5344CB8AC3E}">
        <p14:creationId xmlns:p14="http://schemas.microsoft.com/office/powerpoint/2010/main" val="3298890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C041D-78F9-8CEE-B4C6-45C45CBFFBBE}"/>
              </a:ext>
            </a:extLst>
          </p:cNvPr>
          <p:cNvPicPr>
            <a:picLocks noChangeAspect="1"/>
          </p:cNvPicPr>
          <p:nvPr/>
        </p:nvPicPr>
        <p:blipFill>
          <a:blip r:embed="rId2"/>
          <a:stretch>
            <a:fillRect/>
          </a:stretch>
        </p:blipFill>
        <p:spPr>
          <a:xfrm>
            <a:off x="293610" y="717452"/>
            <a:ext cx="11898389" cy="5868511"/>
          </a:xfrm>
          <a:prstGeom prst="rect">
            <a:avLst/>
          </a:prstGeom>
        </p:spPr>
      </p:pic>
      <p:sp>
        <p:nvSpPr>
          <p:cNvPr id="4" name="TextBox 3">
            <a:extLst>
              <a:ext uri="{FF2B5EF4-FFF2-40B4-BE49-F238E27FC236}">
                <a16:creationId xmlns:a16="http://schemas.microsoft.com/office/drawing/2014/main" id="{731DFA9E-E2DE-8FAD-2B18-D81A1667499D}"/>
              </a:ext>
            </a:extLst>
          </p:cNvPr>
          <p:cNvSpPr txBox="1"/>
          <p:nvPr/>
        </p:nvSpPr>
        <p:spPr>
          <a:xfrm flipH="1">
            <a:off x="293610" y="41204"/>
            <a:ext cx="7172499" cy="461665"/>
          </a:xfrm>
          <a:prstGeom prst="rect">
            <a:avLst/>
          </a:prstGeom>
          <a:noFill/>
        </p:spPr>
        <p:txBody>
          <a:bodyPr wrap="square" rtlCol="0">
            <a:spAutoFit/>
          </a:bodyPr>
          <a:lstStyle/>
          <a:p>
            <a:r>
              <a:rPr lang="en-US" sz="2400" b="1" dirty="0"/>
              <a:t>Fully Multithreading</a:t>
            </a:r>
            <a:endParaRPr lang="en-IN" sz="2400" b="1" dirty="0"/>
          </a:p>
        </p:txBody>
      </p:sp>
    </p:spTree>
    <p:extLst>
      <p:ext uri="{BB962C8B-B14F-4D97-AF65-F5344CB8AC3E}">
        <p14:creationId xmlns:p14="http://schemas.microsoft.com/office/powerpoint/2010/main" val="3718381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6E5CAE-1E82-FF08-B4B0-50313B042287}"/>
              </a:ext>
            </a:extLst>
          </p:cNvPr>
          <p:cNvPicPr>
            <a:picLocks noChangeAspect="1"/>
          </p:cNvPicPr>
          <p:nvPr/>
        </p:nvPicPr>
        <p:blipFill>
          <a:blip r:embed="rId2"/>
          <a:stretch>
            <a:fillRect/>
          </a:stretch>
        </p:blipFill>
        <p:spPr>
          <a:xfrm>
            <a:off x="470857" y="814691"/>
            <a:ext cx="11250285" cy="2614309"/>
          </a:xfrm>
          <a:prstGeom prst="rect">
            <a:avLst/>
          </a:prstGeom>
        </p:spPr>
      </p:pic>
    </p:spTree>
    <p:extLst>
      <p:ext uri="{BB962C8B-B14F-4D97-AF65-F5344CB8AC3E}">
        <p14:creationId xmlns:p14="http://schemas.microsoft.com/office/powerpoint/2010/main" val="473011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34603-A3AA-5F75-F054-DBBC93B9F55C}"/>
              </a:ext>
            </a:extLst>
          </p:cNvPr>
          <p:cNvPicPr>
            <a:picLocks noChangeAspect="1"/>
          </p:cNvPicPr>
          <p:nvPr/>
        </p:nvPicPr>
        <p:blipFill>
          <a:blip r:embed="rId2"/>
          <a:stretch>
            <a:fillRect/>
          </a:stretch>
        </p:blipFill>
        <p:spPr>
          <a:xfrm>
            <a:off x="470702" y="332509"/>
            <a:ext cx="11250595" cy="5999017"/>
          </a:xfrm>
          <a:prstGeom prst="rect">
            <a:avLst/>
          </a:prstGeom>
        </p:spPr>
      </p:pic>
    </p:spTree>
    <p:extLst>
      <p:ext uri="{BB962C8B-B14F-4D97-AF65-F5344CB8AC3E}">
        <p14:creationId xmlns:p14="http://schemas.microsoft.com/office/powerpoint/2010/main" val="2192401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37BF01-9DEE-5D04-D85E-7EC577C3CEFA}"/>
              </a:ext>
            </a:extLst>
          </p:cNvPr>
          <p:cNvPicPr>
            <a:picLocks noChangeAspect="1"/>
          </p:cNvPicPr>
          <p:nvPr/>
        </p:nvPicPr>
        <p:blipFill>
          <a:blip r:embed="rId2"/>
          <a:stretch>
            <a:fillRect/>
          </a:stretch>
        </p:blipFill>
        <p:spPr>
          <a:xfrm>
            <a:off x="346860" y="540326"/>
            <a:ext cx="11498280" cy="5555673"/>
          </a:xfrm>
          <a:prstGeom prst="rect">
            <a:avLst/>
          </a:prstGeom>
        </p:spPr>
      </p:pic>
    </p:spTree>
    <p:extLst>
      <p:ext uri="{BB962C8B-B14F-4D97-AF65-F5344CB8AC3E}">
        <p14:creationId xmlns:p14="http://schemas.microsoft.com/office/powerpoint/2010/main" val="795906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A5C40-0CFC-7BA5-D834-F7B386802752}"/>
              </a:ext>
            </a:extLst>
          </p:cNvPr>
          <p:cNvPicPr>
            <a:picLocks noChangeAspect="1"/>
          </p:cNvPicPr>
          <p:nvPr/>
        </p:nvPicPr>
        <p:blipFill>
          <a:blip r:embed="rId2"/>
          <a:stretch>
            <a:fillRect/>
          </a:stretch>
        </p:blipFill>
        <p:spPr>
          <a:xfrm>
            <a:off x="1102348" y="221673"/>
            <a:ext cx="10175252" cy="6470071"/>
          </a:xfrm>
          <a:prstGeom prst="rect">
            <a:avLst/>
          </a:prstGeom>
        </p:spPr>
      </p:pic>
    </p:spTree>
    <p:extLst>
      <p:ext uri="{BB962C8B-B14F-4D97-AF65-F5344CB8AC3E}">
        <p14:creationId xmlns:p14="http://schemas.microsoft.com/office/powerpoint/2010/main" val="185938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DD0182-5434-C1CF-6891-21DDC63B43CB}"/>
              </a:ext>
            </a:extLst>
          </p:cNvPr>
          <p:cNvPicPr>
            <a:picLocks noChangeAspect="1"/>
          </p:cNvPicPr>
          <p:nvPr/>
        </p:nvPicPr>
        <p:blipFill>
          <a:blip r:embed="rId2"/>
          <a:stretch>
            <a:fillRect/>
          </a:stretch>
        </p:blipFill>
        <p:spPr>
          <a:xfrm>
            <a:off x="541992" y="388032"/>
            <a:ext cx="11442190" cy="6262149"/>
          </a:xfrm>
          <a:prstGeom prst="rect">
            <a:avLst/>
          </a:prstGeom>
        </p:spPr>
      </p:pic>
    </p:spTree>
    <p:extLst>
      <p:ext uri="{BB962C8B-B14F-4D97-AF65-F5344CB8AC3E}">
        <p14:creationId xmlns:p14="http://schemas.microsoft.com/office/powerpoint/2010/main" val="2968503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5F477D7A-E53E-E7F7-EC42-0C51BF8B5965}"/>
              </a:ext>
            </a:extLst>
          </p:cNvPr>
          <p:cNvSpPr>
            <a:spLocks noGrp="1"/>
          </p:cNvSpPr>
          <p:nvPr>
            <p:ph type="title"/>
          </p:nvPr>
        </p:nvSpPr>
        <p:spPr>
          <a:xfrm>
            <a:off x="3276600" y="76200"/>
            <a:ext cx="7239000" cy="1143000"/>
          </a:xfrm>
        </p:spPr>
        <p:txBody>
          <a:bodyPr/>
          <a:lstStyle/>
          <a:p>
            <a:pPr eaLnBrk="1" hangingPunct="1"/>
            <a:r>
              <a:rPr lang="en-GB" altLang="en-US"/>
              <a:t>What is Cloud Computing?</a:t>
            </a:r>
          </a:p>
        </p:txBody>
      </p:sp>
      <p:sp>
        <p:nvSpPr>
          <p:cNvPr id="9219" name="Content Placeholder 2">
            <a:extLst>
              <a:ext uri="{FF2B5EF4-FFF2-40B4-BE49-F238E27FC236}">
                <a16:creationId xmlns:a16="http://schemas.microsoft.com/office/drawing/2014/main" id="{678B2BCC-BCB6-E490-5C3F-BC94AB8E1C47}"/>
              </a:ext>
            </a:extLst>
          </p:cNvPr>
          <p:cNvSpPr>
            <a:spLocks noGrp="1"/>
          </p:cNvSpPr>
          <p:nvPr>
            <p:ph idx="1"/>
          </p:nvPr>
        </p:nvSpPr>
        <p:spPr>
          <a:xfrm>
            <a:off x="1981200" y="1295401"/>
            <a:ext cx="8229600" cy="4830763"/>
          </a:xfrm>
        </p:spPr>
        <p:txBody>
          <a:bodyPr/>
          <a:lstStyle/>
          <a:p>
            <a:pPr eaLnBrk="1" hangingPunct="1"/>
            <a:r>
              <a:rPr lang="en-US" altLang="en-US"/>
              <a:t>In addition, the platform provides on demand services, that are always on, anywhere, anytime and any place. </a:t>
            </a:r>
          </a:p>
          <a:p>
            <a:pPr eaLnBrk="1" hangingPunct="1"/>
            <a:r>
              <a:rPr lang="en-US" altLang="en-US"/>
              <a:t>Pay for use and as needed, elastic</a:t>
            </a:r>
          </a:p>
          <a:p>
            <a:pPr lvl="1" eaLnBrk="1" hangingPunct="1"/>
            <a:r>
              <a:rPr lang="en-US" altLang="en-US"/>
              <a:t>scale up and down in capacity and functionalities</a:t>
            </a:r>
          </a:p>
          <a:p>
            <a:pPr eaLnBrk="1" hangingPunct="1"/>
            <a:r>
              <a:rPr lang="en-US" altLang="en-US"/>
              <a:t>The hardware and software services are available to</a:t>
            </a:r>
          </a:p>
          <a:p>
            <a:pPr lvl="1" eaLnBrk="1" hangingPunct="1"/>
            <a:r>
              <a:rPr lang="en-US" altLang="en-US"/>
              <a:t>general public, enterprises, corporations and businesses markets</a:t>
            </a:r>
          </a:p>
        </p:txBody>
      </p:sp>
      <p:sp>
        <p:nvSpPr>
          <p:cNvPr id="9220" name="Slide Number Placeholder 4">
            <a:extLst>
              <a:ext uri="{FF2B5EF4-FFF2-40B4-BE49-F238E27FC236}">
                <a16:creationId xmlns:a16="http://schemas.microsoft.com/office/drawing/2014/main" id="{54EEB491-400B-759E-70BB-C033158B2B9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173859BF-9983-45AC-8739-D0E6C6269E43}" type="slidenum">
              <a:rPr lang="en-GB" altLang="en-US" sz="1200">
                <a:solidFill>
                  <a:schemeClr val="bg1"/>
                </a:solidFill>
              </a:rPr>
              <a:pPr/>
              <a:t>7</a:t>
            </a:fld>
            <a:endParaRPr lang="en-GB" altLang="en-US" sz="120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97315-CD3E-26DD-7CA2-F3B3EE6A3AFC}"/>
              </a:ext>
            </a:extLst>
          </p:cNvPr>
          <p:cNvPicPr>
            <a:picLocks noChangeAspect="1"/>
          </p:cNvPicPr>
          <p:nvPr/>
        </p:nvPicPr>
        <p:blipFill>
          <a:blip r:embed="rId2"/>
          <a:stretch>
            <a:fillRect/>
          </a:stretch>
        </p:blipFill>
        <p:spPr>
          <a:xfrm>
            <a:off x="890985" y="379811"/>
            <a:ext cx="10400469" cy="6034844"/>
          </a:xfrm>
          <a:prstGeom prst="rect">
            <a:avLst/>
          </a:prstGeom>
        </p:spPr>
      </p:pic>
    </p:spTree>
    <p:extLst>
      <p:ext uri="{BB962C8B-B14F-4D97-AF65-F5344CB8AC3E}">
        <p14:creationId xmlns:p14="http://schemas.microsoft.com/office/powerpoint/2010/main" val="3812388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E0C97-DBC7-7964-2605-3F71E9397325}"/>
              </a:ext>
            </a:extLst>
          </p:cNvPr>
          <p:cNvPicPr>
            <a:picLocks noChangeAspect="1"/>
          </p:cNvPicPr>
          <p:nvPr/>
        </p:nvPicPr>
        <p:blipFill>
          <a:blip r:embed="rId2"/>
          <a:stretch>
            <a:fillRect/>
          </a:stretch>
        </p:blipFill>
        <p:spPr>
          <a:xfrm>
            <a:off x="684038" y="382463"/>
            <a:ext cx="10787526" cy="5478010"/>
          </a:xfrm>
          <a:prstGeom prst="rect">
            <a:avLst/>
          </a:prstGeom>
        </p:spPr>
      </p:pic>
    </p:spTree>
    <p:extLst>
      <p:ext uri="{BB962C8B-B14F-4D97-AF65-F5344CB8AC3E}">
        <p14:creationId xmlns:p14="http://schemas.microsoft.com/office/powerpoint/2010/main" val="106554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637AE-7B09-3538-A1DC-C2D7F414BD87}"/>
              </a:ext>
            </a:extLst>
          </p:cNvPr>
          <p:cNvPicPr>
            <a:picLocks noChangeAspect="1"/>
          </p:cNvPicPr>
          <p:nvPr/>
        </p:nvPicPr>
        <p:blipFill>
          <a:blip r:embed="rId2"/>
          <a:stretch>
            <a:fillRect/>
          </a:stretch>
        </p:blipFill>
        <p:spPr>
          <a:xfrm>
            <a:off x="827282" y="500544"/>
            <a:ext cx="10879809" cy="6163491"/>
          </a:xfrm>
          <a:prstGeom prst="rect">
            <a:avLst/>
          </a:prstGeom>
        </p:spPr>
      </p:pic>
    </p:spTree>
    <p:extLst>
      <p:ext uri="{BB962C8B-B14F-4D97-AF65-F5344CB8AC3E}">
        <p14:creationId xmlns:p14="http://schemas.microsoft.com/office/powerpoint/2010/main" val="4260641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209BBA-1314-A394-DA62-F20333D63886}"/>
              </a:ext>
            </a:extLst>
          </p:cNvPr>
          <p:cNvPicPr>
            <a:picLocks noChangeAspect="1"/>
          </p:cNvPicPr>
          <p:nvPr/>
        </p:nvPicPr>
        <p:blipFill>
          <a:blip r:embed="rId2"/>
          <a:stretch>
            <a:fillRect/>
          </a:stretch>
        </p:blipFill>
        <p:spPr>
          <a:xfrm>
            <a:off x="1033860" y="514877"/>
            <a:ext cx="10035922" cy="5899778"/>
          </a:xfrm>
          <a:prstGeom prst="rect">
            <a:avLst/>
          </a:prstGeom>
        </p:spPr>
      </p:pic>
    </p:spTree>
    <p:extLst>
      <p:ext uri="{BB962C8B-B14F-4D97-AF65-F5344CB8AC3E}">
        <p14:creationId xmlns:p14="http://schemas.microsoft.com/office/powerpoint/2010/main" val="3112365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56F1C-9782-804E-402F-91ED99DFD1A5}"/>
              </a:ext>
            </a:extLst>
          </p:cNvPr>
          <p:cNvPicPr>
            <a:picLocks noChangeAspect="1"/>
          </p:cNvPicPr>
          <p:nvPr/>
        </p:nvPicPr>
        <p:blipFill>
          <a:blip r:embed="rId2"/>
          <a:stretch>
            <a:fillRect/>
          </a:stretch>
        </p:blipFill>
        <p:spPr>
          <a:xfrm>
            <a:off x="719099" y="321804"/>
            <a:ext cx="11001846" cy="6106705"/>
          </a:xfrm>
          <a:prstGeom prst="rect">
            <a:avLst/>
          </a:prstGeom>
        </p:spPr>
      </p:pic>
    </p:spTree>
    <p:extLst>
      <p:ext uri="{BB962C8B-B14F-4D97-AF65-F5344CB8AC3E}">
        <p14:creationId xmlns:p14="http://schemas.microsoft.com/office/powerpoint/2010/main" val="1473570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7C612-F6F4-1A1D-C184-0365E4ACB6C5}"/>
              </a:ext>
            </a:extLst>
          </p:cNvPr>
          <p:cNvPicPr>
            <a:picLocks noChangeAspect="1"/>
          </p:cNvPicPr>
          <p:nvPr/>
        </p:nvPicPr>
        <p:blipFill>
          <a:blip r:embed="rId2"/>
          <a:stretch>
            <a:fillRect/>
          </a:stretch>
        </p:blipFill>
        <p:spPr>
          <a:xfrm>
            <a:off x="899229" y="242940"/>
            <a:ext cx="10669316" cy="6351823"/>
          </a:xfrm>
          <a:prstGeom prst="rect">
            <a:avLst/>
          </a:prstGeom>
        </p:spPr>
      </p:pic>
    </p:spTree>
    <p:extLst>
      <p:ext uri="{BB962C8B-B14F-4D97-AF65-F5344CB8AC3E}">
        <p14:creationId xmlns:p14="http://schemas.microsoft.com/office/powerpoint/2010/main" val="1415341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D7D4E-2840-91A8-28F9-9A8D99130258}"/>
              </a:ext>
            </a:extLst>
          </p:cNvPr>
          <p:cNvPicPr>
            <a:picLocks noChangeAspect="1"/>
          </p:cNvPicPr>
          <p:nvPr/>
        </p:nvPicPr>
        <p:blipFill>
          <a:blip r:embed="rId2"/>
          <a:stretch>
            <a:fillRect/>
          </a:stretch>
        </p:blipFill>
        <p:spPr>
          <a:xfrm>
            <a:off x="813884" y="495971"/>
            <a:ext cx="11073819" cy="5655447"/>
          </a:xfrm>
          <a:prstGeom prst="rect">
            <a:avLst/>
          </a:prstGeom>
        </p:spPr>
      </p:pic>
    </p:spTree>
    <p:extLst>
      <p:ext uri="{BB962C8B-B14F-4D97-AF65-F5344CB8AC3E}">
        <p14:creationId xmlns:p14="http://schemas.microsoft.com/office/powerpoint/2010/main" val="37720185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7864C-7D5B-D757-3B15-8FD4A08B87E4}"/>
              </a:ext>
            </a:extLst>
          </p:cNvPr>
          <p:cNvPicPr>
            <a:picLocks noChangeAspect="1"/>
          </p:cNvPicPr>
          <p:nvPr/>
        </p:nvPicPr>
        <p:blipFill>
          <a:blip r:embed="rId2"/>
          <a:stretch>
            <a:fillRect/>
          </a:stretch>
        </p:blipFill>
        <p:spPr>
          <a:xfrm>
            <a:off x="614764" y="219604"/>
            <a:ext cx="11064617" cy="6485996"/>
          </a:xfrm>
          <a:prstGeom prst="rect">
            <a:avLst/>
          </a:prstGeom>
        </p:spPr>
      </p:pic>
    </p:spTree>
    <p:extLst>
      <p:ext uri="{BB962C8B-B14F-4D97-AF65-F5344CB8AC3E}">
        <p14:creationId xmlns:p14="http://schemas.microsoft.com/office/powerpoint/2010/main" val="33649331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72B597-9881-DBCF-C43A-C7F8B525334B}"/>
              </a:ext>
            </a:extLst>
          </p:cNvPr>
          <p:cNvPicPr>
            <a:picLocks noChangeAspect="1"/>
          </p:cNvPicPr>
          <p:nvPr/>
        </p:nvPicPr>
        <p:blipFill>
          <a:blip r:embed="rId2"/>
          <a:stretch>
            <a:fillRect/>
          </a:stretch>
        </p:blipFill>
        <p:spPr>
          <a:xfrm>
            <a:off x="538183" y="295543"/>
            <a:ext cx="10697853" cy="6266913"/>
          </a:xfrm>
          <a:prstGeom prst="rect">
            <a:avLst/>
          </a:prstGeom>
        </p:spPr>
      </p:pic>
    </p:spTree>
    <p:extLst>
      <p:ext uri="{BB962C8B-B14F-4D97-AF65-F5344CB8AC3E}">
        <p14:creationId xmlns:p14="http://schemas.microsoft.com/office/powerpoint/2010/main" val="680577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C06181-2578-3746-1F50-8AB9587C1062}"/>
              </a:ext>
            </a:extLst>
          </p:cNvPr>
          <p:cNvPicPr>
            <a:picLocks noChangeAspect="1"/>
          </p:cNvPicPr>
          <p:nvPr/>
        </p:nvPicPr>
        <p:blipFill>
          <a:blip r:embed="rId2"/>
          <a:stretch>
            <a:fillRect/>
          </a:stretch>
        </p:blipFill>
        <p:spPr>
          <a:xfrm>
            <a:off x="891919" y="373328"/>
            <a:ext cx="10177863" cy="6304527"/>
          </a:xfrm>
          <a:prstGeom prst="rect">
            <a:avLst/>
          </a:prstGeom>
        </p:spPr>
      </p:pic>
    </p:spTree>
    <p:extLst>
      <p:ext uri="{BB962C8B-B14F-4D97-AF65-F5344CB8AC3E}">
        <p14:creationId xmlns:p14="http://schemas.microsoft.com/office/powerpoint/2010/main" val="1302506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19023AA-4714-A83D-6D50-7F2E87E9819D}"/>
              </a:ext>
            </a:extLst>
          </p:cNvPr>
          <p:cNvSpPr>
            <a:spLocks noGrp="1"/>
          </p:cNvSpPr>
          <p:nvPr>
            <p:ph type="title"/>
          </p:nvPr>
        </p:nvSpPr>
        <p:spPr>
          <a:xfrm>
            <a:off x="3276600" y="76200"/>
            <a:ext cx="7239000" cy="1143000"/>
          </a:xfrm>
        </p:spPr>
        <p:txBody>
          <a:bodyPr/>
          <a:lstStyle/>
          <a:p>
            <a:pPr eaLnBrk="1" hangingPunct="1"/>
            <a:r>
              <a:rPr lang="en-GB" altLang="en-US"/>
              <a:t>Cloud Summary</a:t>
            </a:r>
          </a:p>
        </p:txBody>
      </p:sp>
      <p:sp>
        <p:nvSpPr>
          <p:cNvPr id="7171" name="Content Placeholder 2">
            <a:extLst>
              <a:ext uri="{FF2B5EF4-FFF2-40B4-BE49-F238E27FC236}">
                <a16:creationId xmlns:a16="http://schemas.microsoft.com/office/drawing/2014/main" id="{019A9F7D-BD6D-1711-ED71-E5107B2A9949}"/>
              </a:ext>
            </a:extLst>
          </p:cNvPr>
          <p:cNvSpPr>
            <a:spLocks noGrp="1"/>
          </p:cNvSpPr>
          <p:nvPr>
            <p:ph idx="1"/>
          </p:nvPr>
        </p:nvSpPr>
        <p:spPr>
          <a:xfrm>
            <a:off x="1981200" y="1295401"/>
            <a:ext cx="8229600" cy="4830763"/>
          </a:xfrm>
        </p:spPr>
        <p:txBody>
          <a:bodyPr/>
          <a:lstStyle/>
          <a:p>
            <a:pPr eaLnBrk="1" hangingPunct="1"/>
            <a:r>
              <a:rPr lang="en-GB" altLang="en-US"/>
              <a:t>Cloud computing is an umbrella term used to refer to Internet based development and services</a:t>
            </a:r>
          </a:p>
          <a:p>
            <a:pPr eaLnBrk="1" hangingPunct="1"/>
            <a:endParaRPr lang="en-GB" altLang="en-US"/>
          </a:p>
          <a:p>
            <a:pPr eaLnBrk="1" hangingPunct="1"/>
            <a:r>
              <a:rPr lang="en-GB" altLang="en-US"/>
              <a:t>A number of characteristics define cloud data, applications services and infrastructure:</a:t>
            </a:r>
          </a:p>
          <a:p>
            <a:pPr lvl="1" eaLnBrk="1" hangingPunct="1"/>
            <a:r>
              <a:rPr lang="en-GB" altLang="en-US" b="1"/>
              <a:t>Remotely hosted</a:t>
            </a:r>
            <a:r>
              <a:rPr lang="en-GB" altLang="en-US"/>
              <a:t>: Services or data are hosted on remote infrastructure. </a:t>
            </a:r>
          </a:p>
          <a:p>
            <a:pPr lvl="1" eaLnBrk="1" hangingPunct="1"/>
            <a:r>
              <a:rPr lang="en-GB" altLang="en-US" b="1"/>
              <a:t>Ubiquitous</a:t>
            </a:r>
            <a:r>
              <a:rPr lang="en-GB" altLang="en-US"/>
              <a:t>: Services or data are available from anywhere.</a:t>
            </a:r>
          </a:p>
          <a:p>
            <a:pPr lvl="1" eaLnBrk="1" hangingPunct="1"/>
            <a:r>
              <a:rPr lang="en-GB" altLang="en-US" b="1"/>
              <a:t>Commodified</a:t>
            </a:r>
            <a:r>
              <a:rPr lang="en-GB" altLang="en-US"/>
              <a:t>: The result is a utility computing model similar to traditional that of traditional utilities, like gas and electricity - you pay for what you would want!</a:t>
            </a:r>
          </a:p>
          <a:p>
            <a:pPr eaLnBrk="1" hangingPunct="1"/>
            <a:endParaRPr lang="en-GB" altLang="en-US"/>
          </a:p>
        </p:txBody>
      </p:sp>
      <p:sp>
        <p:nvSpPr>
          <p:cNvPr id="10244" name="Slide Number Placeholder 4">
            <a:extLst>
              <a:ext uri="{FF2B5EF4-FFF2-40B4-BE49-F238E27FC236}">
                <a16:creationId xmlns:a16="http://schemas.microsoft.com/office/drawing/2014/main" id="{BD41923A-CA16-CA3C-5928-883F74D6D46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40A4F7CA-2968-4297-ADA6-993E5046008A}" type="slidenum">
              <a:rPr lang="en-GB" altLang="en-US" sz="1200">
                <a:solidFill>
                  <a:schemeClr val="bg1"/>
                </a:solidFill>
              </a:rPr>
              <a:pPr/>
              <a:t>8</a:t>
            </a:fld>
            <a:endParaRPr lang="en-GB" altLang="en-US" sz="12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animEffect transition="in" filter="randombar(horizontal)">
                                      <p:cBhvr>
                                        <p:cTn id="7" dur="500"/>
                                        <p:tgtEl>
                                          <p:spTgt spid="7171">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171">
                                            <p:txEl>
                                              <p:pRg st="4" end="4"/>
                                            </p:txEl>
                                          </p:spTgt>
                                        </p:tgtEl>
                                        <p:attrNameLst>
                                          <p:attrName>style.visibility</p:attrName>
                                        </p:attrNameLst>
                                      </p:cBhvr>
                                      <p:to>
                                        <p:strVal val="visible"/>
                                      </p:to>
                                    </p:set>
                                    <p:animEffect transition="in" filter="randombar(horizontal)">
                                      <p:cBhvr>
                                        <p:cTn id="10" dur="500"/>
                                        <p:tgtEl>
                                          <p:spTgt spid="7171">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171">
                                            <p:txEl>
                                              <p:pRg st="5" end="5"/>
                                            </p:txEl>
                                          </p:spTgt>
                                        </p:tgtEl>
                                        <p:attrNameLst>
                                          <p:attrName>style.visibility</p:attrName>
                                        </p:attrNameLst>
                                      </p:cBhvr>
                                      <p:to>
                                        <p:strVal val="visible"/>
                                      </p:to>
                                    </p:set>
                                    <p:animEffect transition="in" filter="randombar(horizontal)">
                                      <p:cBhvr>
                                        <p:cTn id="13"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951D9-216F-FFF5-3252-0F4E6CFECACC}"/>
              </a:ext>
            </a:extLst>
          </p:cNvPr>
          <p:cNvPicPr>
            <a:picLocks noChangeAspect="1"/>
          </p:cNvPicPr>
          <p:nvPr/>
        </p:nvPicPr>
        <p:blipFill>
          <a:blip r:embed="rId2"/>
          <a:stretch>
            <a:fillRect/>
          </a:stretch>
        </p:blipFill>
        <p:spPr>
          <a:xfrm>
            <a:off x="170623" y="400148"/>
            <a:ext cx="11850754" cy="4810796"/>
          </a:xfrm>
          <a:prstGeom prst="rect">
            <a:avLst/>
          </a:prstGeom>
        </p:spPr>
      </p:pic>
    </p:spTree>
    <p:extLst>
      <p:ext uri="{BB962C8B-B14F-4D97-AF65-F5344CB8AC3E}">
        <p14:creationId xmlns:p14="http://schemas.microsoft.com/office/powerpoint/2010/main" val="2797349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453CF2-3EFD-02DF-2D70-F6C61B8C320A}"/>
              </a:ext>
            </a:extLst>
          </p:cNvPr>
          <p:cNvPicPr>
            <a:picLocks noChangeAspect="1"/>
          </p:cNvPicPr>
          <p:nvPr/>
        </p:nvPicPr>
        <p:blipFill>
          <a:blip r:embed="rId2"/>
          <a:stretch>
            <a:fillRect/>
          </a:stretch>
        </p:blipFill>
        <p:spPr>
          <a:xfrm>
            <a:off x="442187" y="398800"/>
            <a:ext cx="10932395" cy="5791864"/>
          </a:xfrm>
          <a:prstGeom prst="rect">
            <a:avLst/>
          </a:prstGeom>
        </p:spPr>
      </p:pic>
    </p:spTree>
    <p:extLst>
      <p:ext uri="{BB962C8B-B14F-4D97-AF65-F5344CB8AC3E}">
        <p14:creationId xmlns:p14="http://schemas.microsoft.com/office/powerpoint/2010/main" val="3371347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04CF5-7F07-85A4-BEFD-00CC1F357313}"/>
              </a:ext>
            </a:extLst>
          </p:cNvPr>
          <p:cNvPicPr>
            <a:picLocks noChangeAspect="1"/>
          </p:cNvPicPr>
          <p:nvPr/>
        </p:nvPicPr>
        <p:blipFill>
          <a:blip r:embed="rId2"/>
          <a:stretch>
            <a:fillRect/>
          </a:stretch>
        </p:blipFill>
        <p:spPr>
          <a:xfrm>
            <a:off x="200093" y="261166"/>
            <a:ext cx="11431595" cy="5844212"/>
          </a:xfrm>
          <a:prstGeom prst="rect">
            <a:avLst/>
          </a:prstGeom>
        </p:spPr>
      </p:pic>
    </p:spTree>
    <p:extLst>
      <p:ext uri="{BB962C8B-B14F-4D97-AF65-F5344CB8AC3E}">
        <p14:creationId xmlns:p14="http://schemas.microsoft.com/office/powerpoint/2010/main" val="2093987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C4461-0F4E-F0C1-D97C-F62CC1DA0DD0}"/>
              </a:ext>
            </a:extLst>
          </p:cNvPr>
          <p:cNvPicPr>
            <a:picLocks noChangeAspect="1"/>
          </p:cNvPicPr>
          <p:nvPr/>
        </p:nvPicPr>
        <p:blipFill>
          <a:blip r:embed="rId2"/>
          <a:stretch>
            <a:fillRect/>
          </a:stretch>
        </p:blipFill>
        <p:spPr>
          <a:xfrm>
            <a:off x="757011" y="452934"/>
            <a:ext cx="10298915" cy="5892448"/>
          </a:xfrm>
          <a:prstGeom prst="rect">
            <a:avLst/>
          </a:prstGeom>
        </p:spPr>
      </p:pic>
    </p:spTree>
    <p:extLst>
      <p:ext uri="{BB962C8B-B14F-4D97-AF65-F5344CB8AC3E}">
        <p14:creationId xmlns:p14="http://schemas.microsoft.com/office/powerpoint/2010/main" val="28676758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0EBB4A-3C65-FEEA-2582-071FBAF37F27}"/>
              </a:ext>
            </a:extLst>
          </p:cNvPr>
          <p:cNvPicPr>
            <a:picLocks noChangeAspect="1"/>
          </p:cNvPicPr>
          <p:nvPr/>
        </p:nvPicPr>
        <p:blipFill>
          <a:blip r:embed="rId2"/>
          <a:stretch>
            <a:fillRect/>
          </a:stretch>
        </p:blipFill>
        <p:spPr>
          <a:xfrm>
            <a:off x="909411" y="543869"/>
            <a:ext cx="10183919" cy="5482858"/>
          </a:xfrm>
          <a:prstGeom prst="rect">
            <a:avLst/>
          </a:prstGeom>
        </p:spPr>
      </p:pic>
    </p:spTree>
    <p:extLst>
      <p:ext uri="{BB962C8B-B14F-4D97-AF65-F5344CB8AC3E}">
        <p14:creationId xmlns:p14="http://schemas.microsoft.com/office/powerpoint/2010/main" val="3568960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19E97-96E2-B433-E109-1FC512629C99}"/>
              </a:ext>
            </a:extLst>
          </p:cNvPr>
          <p:cNvPicPr>
            <a:picLocks noChangeAspect="1"/>
          </p:cNvPicPr>
          <p:nvPr/>
        </p:nvPicPr>
        <p:blipFill>
          <a:blip r:embed="rId2"/>
          <a:stretch>
            <a:fillRect/>
          </a:stretch>
        </p:blipFill>
        <p:spPr>
          <a:xfrm>
            <a:off x="251597" y="433925"/>
            <a:ext cx="11688806" cy="4715533"/>
          </a:xfrm>
          <a:prstGeom prst="rect">
            <a:avLst/>
          </a:prstGeom>
        </p:spPr>
      </p:pic>
    </p:spTree>
    <p:extLst>
      <p:ext uri="{BB962C8B-B14F-4D97-AF65-F5344CB8AC3E}">
        <p14:creationId xmlns:p14="http://schemas.microsoft.com/office/powerpoint/2010/main" val="3356013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D31A3-11C3-CB3D-9BD6-9D9E9E32701A}"/>
              </a:ext>
            </a:extLst>
          </p:cNvPr>
          <p:cNvPicPr>
            <a:picLocks noChangeAspect="1"/>
          </p:cNvPicPr>
          <p:nvPr/>
        </p:nvPicPr>
        <p:blipFill>
          <a:blip r:embed="rId2"/>
          <a:stretch>
            <a:fillRect/>
          </a:stretch>
        </p:blipFill>
        <p:spPr>
          <a:xfrm>
            <a:off x="280176" y="231738"/>
            <a:ext cx="11631648" cy="4648849"/>
          </a:xfrm>
          <a:prstGeom prst="rect">
            <a:avLst/>
          </a:prstGeom>
        </p:spPr>
      </p:pic>
    </p:spTree>
    <p:extLst>
      <p:ext uri="{BB962C8B-B14F-4D97-AF65-F5344CB8AC3E}">
        <p14:creationId xmlns:p14="http://schemas.microsoft.com/office/powerpoint/2010/main" val="1879384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32CF4-3220-883E-B600-98860FE0F5D0}"/>
              </a:ext>
            </a:extLst>
          </p:cNvPr>
          <p:cNvPicPr>
            <a:picLocks noChangeAspect="1"/>
          </p:cNvPicPr>
          <p:nvPr/>
        </p:nvPicPr>
        <p:blipFill>
          <a:blip r:embed="rId2"/>
          <a:stretch>
            <a:fillRect/>
          </a:stretch>
        </p:blipFill>
        <p:spPr>
          <a:xfrm>
            <a:off x="1081470" y="656902"/>
            <a:ext cx="10043730" cy="5896298"/>
          </a:xfrm>
          <a:prstGeom prst="rect">
            <a:avLst/>
          </a:prstGeom>
        </p:spPr>
      </p:pic>
    </p:spTree>
    <p:extLst>
      <p:ext uri="{BB962C8B-B14F-4D97-AF65-F5344CB8AC3E}">
        <p14:creationId xmlns:p14="http://schemas.microsoft.com/office/powerpoint/2010/main" val="3848697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8F4695-0592-7DE4-2039-0D55E897145E}"/>
              </a:ext>
            </a:extLst>
          </p:cNvPr>
          <p:cNvPicPr>
            <a:picLocks noChangeAspect="1"/>
          </p:cNvPicPr>
          <p:nvPr/>
        </p:nvPicPr>
        <p:blipFill>
          <a:blip r:embed="rId2"/>
          <a:stretch>
            <a:fillRect/>
          </a:stretch>
        </p:blipFill>
        <p:spPr>
          <a:xfrm>
            <a:off x="825149" y="606681"/>
            <a:ext cx="9704306" cy="5669428"/>
          </a:xfrm>
          <a:prstGeom prst="rect">
            <a:avLst/>
          </a:prstGeom>
        </p:spPr>
      </p:pic>
    </p:spTree>
    <p:extLst>
      <p:ext uri="{BB962C8B-B14F-4D97-AF65-F5344CB8AC3E}">
        <p14:creationId xmlns:p14="http://schemas.microsoft.com/office/powerpoint/2010/main" val="1187577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BC8749-1696-AAC7-5B23-B327B5B90E9D}"/>
              </a:ext>
            </a:extLst>
          </p:cNvPr>
          <p:cNvPicPr>
            <a:picLocks noChangeAspect="1"/>
          </p:cNvPicPr>
          <p:nvPr/>
        </p:nvPicPr>
        <p:blipFill>
          <a:blip r:embed="rId2"/>
          <a:stretch>
            <a:fillRect/>
          </a:stretch>
        </p:blipFill>
        <p:spPr>
          <a:xfrm>
            <a:off x="1161159" y="687263"/>
            <a:ext cx="9534549" cy="5076228"/>
          </a:xfrm>
          <a:prstGeom prst="rect">
            <a:avLst/>
          </a:prstGeom>
        </p:spPr>
      </p:pic>
      <p:sp>
        <p:nvSpPr>
          <p:cNvPr id="4" name="Rectangle 3">
            <a:extLst>
              <a:ext uri="{FF2B5EF4-FFF2-40B4-BE49-F238E27FC236}">
                <a16:creationId xmlns:a16="http://schemas.microsoft.com/office/drawing/2014/main" id="{F8A1AE5F-462F-0B54-F8AA-7129567EE949}"/>
              </a:ext>
            </a:extLst>
          </p:cNvPr>
          <p:cNvSpPr/>
          <p:nvPr/>
        </p:nvSpPr>
        <p:spPr>
          <a:xfrm>
            <a:off x="2400853" y="3280797"/>
            <a:ext cx="4647105"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a:t>
            </a:r>
            <a:r>
              <a:rPr lang="en-US" sz="3200" b="0" cap="none" spc="0" dirty="0">
                <a:ln w="0"/>
                <a:solidFill>
                  <a:schemeClr val="tx1"/>
                </a:solidFill>
                <a:effectLst>
                  <a:outerShdw blurRad="38100" dist="19050" dir="2700000" algn="tl" rotWithShape="0">
                    <a:schemeClr val="dk1">
                      <a:alpha val="40000"/>
                    </a:schemeClr>
                  </a:outerShdw>
                </a:effectLst>
              </a:rPr>
              <a:t>Software Define Network)</a:t>
            </a:r>
          </a:p>
        </p:txBody>
      </p:sp>
    </p:spTree>
    <p:extLst>
      <p:ext uri="{BB962C8B-B14F-4D97-AF65-F5344CB8AC3E}">
        <p14:creationId xmlns:p14="http://schemas.microsoft.com/office/powerpoint/2010/main" val="3222909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B68BA5-9732-F20F-CE2A-C6F7B4976407}"/>
              </a:ext>
            </a:extLst>
          </p:cNvPr>
          <p:cNvPicPr>
            <a:picLocks noChangeAspect="1"/>
          </p:cNvPicPr>
          <p:nvPr/>
        </p:nvPicPr>
        <p:blipFill>
          <a:blip r:embed="rId2"/>
          <a:stretch>
            <a:fillRect/>
          </a:stretch>
        </p:blipFill>
        <p:spPr>
          <a:xfrm>
            <a:off x="520019" y="1128314"/>
            <a:ext cx="10467296" cy="5432652"/>
          </a:xfrm>
          <a:prstGeom prst="rect">
            <a:avLst/>
          </a:prstGeom>
        </p:spPr>
      </p:pic>
      <p:sp>
        <p:nvSpPr>
          <p:cNvPr id="10" name="Rectangle 9">
            <a:extLst>
              <a:ext uri="{FF2B5EF4-FFF2-40B4-BE49-F238E27FC236}">
                <a16:creationId xmlns:a16="http://schemas.microsoft.com/office/drawing/2014/main" id="{3D0296B7-32C0-C9FC-FBB0-9B31420D6DBD}"/>
              </a:ext>
            </a:extLst>
          </p:cNvPr>
          <p:cNvSpPr/>
          <p:nvPr/>
        </p:nvSpPr>
        <p:spPr>
          <a:xfrm>
            <a:off x="156704" y="203309"/>
            <a:ext cx="5200718"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Recent Trends in Cloud Computing</a:t>
            </a:r>
          </a:p>
        </p:txBody>
      </p:sp>
    </p:spTree>
    <p:extLst>
      <p:ext uri="{BB962C8B-B14F-4D97-AF65-F5344CB8AC3E}">
        <p14:creationId xmlns:p14="http://schemas.microsoft.com/office/powerpoint/2010/main" val="24797262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17918-13D2-5C7F-3A95-C2313D807142}"/>
              </a:ext>
            </a:extLst>
          </p:cNvPr>
          <p:cNvPicPr>
            <a:picLocks noChangeAspect="1"/>
          </p:cNvPicPr>
          <p:nvPr/>
        </p:nvPicPr>
        <p:blipFill>
          <a:blip r:embed="rId2"/>
          <a:stretch>
            <a:fillRect/>
          </a:stretch>
        </p:blipFill>
        <p:spPr>
          <a:xfrm>
            <a:off x="1623188" y="582888"/>
            <a:ext cx="8850848" cy="5249876"/>
          </a:xfrm>
          <a:prstGeom prst="rect">
            <a:avLst/>
          </a:prstGeom>
        </p:spPr>
      </p:pic>
    </p:spTree>
    <p:extLst>
      <p:ext uri="{BB962C8B-B14F-4D97-AF65-F5344CB8AC3E}">
        <p14:creationId xmlns:p14="http://schemas.microsoft.com/office/powerpoint/2010/main" val="2417100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A96A53-2217-6C58-9C50-ED5AC497AC63}"/>
              </a:ext>
            </a:extLst>
          </p:cNvPr>
          <p:cNvPicPr>
            <a:picLocks noChangeAspect="1"/>
          </p:cNvPicPr>
          <p:nvPr/>
        </p:nvPicPr>
        <p:blipFill>
          <a:blip r:embed="rId2"/>
          <a:stretch>
            <a:fillRect/>
          </a:stretch>
        </p:blipFill>
        <p:spPr>
          <a:xfrm>
            <a:off x="973158" y="469421"/>
            <a:ext cx="10110477" cy="5654288"/>
          </a:xfrm>
          <a:prstGeom prst="rect">
            <a:avLst/>
          </a:prstGeom>
        </p:spPr>
      </p:pic>
    </p:spTree>
    <p:extLst>
      <p:ext uri="{BB962C8B-B14F-4D97-AF65-F5344CB8AC3E}">
        <p14:creationId xmlns:p14="http://schemas.microsoft.com/office/powerpoint/2010/main" val="23949422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9008B-E324-18E5-796F-5BA8DD37D8DD}"/>
              </a:ext>
            </a:extLst>
          </p:cNvPr>
          <p:cNvPicPr>
            <a:picLocks noChangeAspect="1"/>
          </p:cNvPicPr>
          <p:nvPr/>
        </p:nvPicPr>
        <p:blipFill>
          <a:blip r:embed="rId2"/>
          <a:stretch>
            <a:fillRect/>
          </a:stretch>
        </p:blipFill>
        <p:spPr>
          <a:xfrm>
            <a:off x="1558614" y="452542"/>
            <a:ext cx="9525022" cy="5574185"/>
          </a:xfrm>
          <a:prstGeom prst="rect">
            <a:avLst/>
          </a:prstGeom>
        </p:spPr>
      </p:pic>
    </p:spTree>
    <p:extLst>
      <p:ext uri="{BB962C8B-B14F-4D97-AF65-F5344CB8AC3E}">
        <p14:creationId xmlns:p14="http://schemas.microsoft.com/office/powerpoint/2010/main" val="4176001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E8CE2-5B53-DF72-40A7-B5D21AB23BCE}"/>
              </a:ext>
            </a:extLst>
          </p:cNvPr>
          <p:cNvPicPr>
            <a:picLocks noChangeAspect="1"/>
          </p:cNvPicPr>
          <p:nvPr/>
        </p:nvPicPr>
        <p:blipFill>
          <a:blip r:embed="rId2"/>
          <a:stretch>
            <a:fillRect/>
          </a:stretch>
        </p:blipFill>
        <p:spPr>
          <a:xfrm>
            <a:off x="719798" y="530926"/>
            <a:ext cx="10613219" cy="5509656"/>
          </a:xfrm>
          <a:prstGeom prst="rect">
            <a:avLst/>
          </a:prstGeom>
        </p:spPr>
      </p:pic>
    </p:spTree>
    <p:extLst>
      <p:ext uri="{BB962C8B-B14F-4D97-AF65-F5344CB8AC3E}">
        <p14:creationId xmlns:p14="http://schemas.microsoft.com/office/powerpoint/2010/main" val="558746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41C1A6-0D42-FC3B-31DA-63CC9EF191F1}"/>
              </a:ext>
            </a:extLst>
          </p:cNvPr>
          <p:cNvPicPr>
            <a:picLocks noChangeAspect="1"/>
          </p:cNvPicPr>
          <p:nvPr/>
        </p:nvPicPr>
        <p:blipFill>
          <a:blip r:embed="rId2"/>
          <a:stretch>
            <a:fillRect/>
          </a:stretch>
        </p:blipFill>
        <p:spPr>
          <a:xfrm>
            <a:off x="848839" y="659946"/>
            <a:ext cx="10290218" cy="5145109"/>
          </a:xfrm>
          <a:prstGeom prst="rect">
            <a:avLst/>
          </a:prstGeom>
        </p:spPr>
      </p:pic>
    </p:spTree>
    <p:extLst>
      <p:ext uri="{BB962C8B-B14F-4D97-AF65-F5344CB8AC3E}">
        <p14:creationId xmlns:p14="http://schemas.microsoft.com/office/powerpoint/2010/main" val="892060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23C45-527B-1191-6919-AC78EFCFB1D8}"/>
              </a:ext>
            </a:extLst>
          </p:cNvPr>
          <p:cNvPicPr>
            <a:picLocks noChangeAspect="1"/>
          </p:cNvPicPr>
          <p:nvPr/>
        </p:nvPicPr>
        <p:blipFill>
          <a:blip r:embed="rId2"/>
          <a:stretch>
            <a:fillRect/>
          </a:stretch>
        </p:blipFill>
        <p:spPr>
          <a:xfrm>
            <a:off x="625426" y="501478"/>
            <a:ext cx="10902491" cy="5497540"/>
          </a:xfrm>
          <a:prstGeom prst="rect">
            <a:avLst/>
          </a:prstGeom>
        </p:spPr>
      </p:pic>
    </p:spTree>
    <p:extLst>
      <p:ext uri="{BB962C8B-B14F-4D97-AF65-F5344CB8AC3E}">
        <p14:creationId xmlns:p14="http://schemas.microsoft.com/office/powerpoint/2010/main" val="9502484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DEFA3-4917-BFCF-1EC9-0B2A7741FD5D}"/>
              </a:ext>
            </a:extLst>
          </p:cNvPr>
          <p:cNvPicPr>
            <a:picLocks noChangeAspect="1"/>
          </p:cNvPicPr>
          <p:nvPr/>
        </p:nvPicPr>
        <p:blipFill>
          <a:blip r:embed="rId2"/>
          <a:stretch>
            <a:fillRect/>
          </a:stretch>
        </p:blipFill>
        <p:spPr>
          <a:xfrm>
            <a:off x="2166389" y="1514208"/>
            <a:ext cx="7859222" cy="3829584"/>
          </a:xfrm>
          <a:prstGeom prst="rect">
            <a:avLst/>
          </a:prstGeom>
        </p:spPr>
      </p:pic>
    </p:spTree>
    <p:extLst>
      <p:ext uri="{BB962C8B-B14F-4D97-AF65-F5344CB8AC3E}">
        <p14:creationId xmlns:p14="http://schemas.microsoft.com/office/powerpoint/2010/main" val="3934058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C8399-6765-C9BE-6124-39EE9D0FDFD7}"/>
              </a:ext>
            </a:extLst>
          </p:cNvPr>
          <p:cNvPicPr>
            <a:picLocks noChangeAspect="1"/>
          </p:cNvPicPr>
          <p:nvPr/>
        </p:nvPicPr>
        <p:blipFill>
          <a:blip r:embed="rId2"/>
          <a:stretch>
            <a:fillRect/>
          </a:stretch>
        </p:blipFill>
        <p:spPr>
          <a:xfrm>
            <a:off x="809598" y="399712"/>
            <a:ext cx="10772801" cy="6167343"/>
          </a:xfrm>
          <a:prstGeom prst="rect">
            <a:avLst/>
          </a:prstGeom>
        </p:spPr>
      </p:pic>
    </p:spTree>
    <p:extLst>
      <p:ext uri="{BB962C8B-B14F-4D97-AF65-F5344CB8AC3E}">
        <p14:creationId xmlns:p14="http://schemas.microsoft.com/office/powerpoint/2010/main" val="38516737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088F8-6207-6EC8-4D48-5083CAF1F8DD}"/>
              </a:ext>
            </a:extLst>
          </p:cNvPr>
          <p:cNvPicPr>
            <a:picLocks noChangeAspect="1"/>
          </p:cNvPicPr>
          <p:nvPr/>
        </p:nvPicPr>
        <p:blipFill>
          <a:blip r:embed="rId2"/>
          <a:stretch>
            <a:fillRect/>
          </a:stretch>
        </p:blipFill>
        <p:spPr>
          <a:xfrm>
            <a:off x="914367" y="421353"/>
            <a:ext cx="10280106" cy="6117992"/>
          </a:xfrm>
          <a:prstGeom prst="rect">
            <a:avLst/>
          </a:prstGeom>
        </p:spPr>
      </p:pic>
    </p:spTree>
    <p:extLst>
      <p:ext uri="{BB962C8B-B14F-4D97-AF65-F5344CB8AC3E}">
        <p14:creationId xmlns:p14="http://schemas.microsoft.com/office/powerpoint/2010/main" val="36628775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Analytics, BI, Big Data, Data Mining - What’s the difference?</a:t>
            </a:r>
          </a:p>
        </p:txBody>
      </p:sp>
      <p:sp>
        <p:nvSpPr>
          <p:cNvPr id="3" name="Content Placeholder 2"/>
          <p:cNvSpPr>
            <a:spLocks noGrp="1"/>
          </p:cNvSpPr>
          <p:nvPr>
            <p:ph idx="1"/>
          </p:nvPr>
        </p:nvSpPr>
        <p:spPr/>
        <p:txBody>
          <a:bodyPr>
            <a:normAutofit/>
          </a:bodyPr>
          <a:lstStyle/>
          <a:p>
            <a:r>
              <a:rPr lang="en-US" dirty="0"/>
              <a:t>Business Analytics – Tools to explore past data to gain insight into future business decisions.</a:t>
            </a:r>
          </a:p>
          <a:p>
            <a:r>
              <a:rPr lang="en-US" dirty="0"/>
              <a:t>BI – Tools and techniques to turn data into meaningful information.</a:t>
            </a:r>
          </a:p>
          <a:p>
            <a:r>
              <a:rPr lang="en-US" dirty="0"/>
              <a:t>Big Data –data sets that are so large or complex that traditional data processing applications are inadequate.</a:t>
            </a:r>
          </a:p>
          <a:p>
            <a:r>
              <a:rPr lang="en-US" dirty="0"/>
              <a:t>Data Mining - Tools for discovering </a:t>
            </a:r>
            <a:br>
              <a:rPr lang="en-US" dirty="0"/>
            </a:br>
            <a:r>
              <a:rPr lang="en-US" dirty="0"/>
              <a:t>patterns in large data sets.</a:t>
            </a:r>
          </a:p>
          <a:p>
            <a:endParaRPr lang="en-US" dirty="0"/>
          </a:p>
          <a:p>
            <a:endParaRPr lang="en-US" dirty="0"/>
          </a:p>
        </p:txBody>
      </p:sp>
    </p:spTree>
    <p:extLst>
      <p:ext uri="{BB962C8B-B14F-4D97-AF65-F5344CB8AC3E}">
        <p14:creationId xmlns:p14="http://schemas.microsoft.com/office/powerpoint/2010/main" val="380392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3096</TotalTime>
  <Words>3648</Words>
  <Application>Microsoft Office PowerPoint</Application>
  <PresentationFormat>Widescreen</PresentationFormat>
  <Paragraphs>307</Paragraphs>
  <Slides>110</Slides>
  <Notes>4</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Office Theme</vt:lpstr>
      <vt:lpstr>PowerPoint Presentation</vt:lpstr>
      <vt:lpstr>PowerPoint Presentation</vt:lpstr>
      <vt:lpstr>PowerPoint Presentation</vt:lpstr>
      <vt:lpstr>PowerPoint Presentation</vt:lpstr>
      <vt:lpstr>PowerPoint Presentation</vt:lpstr>
      <vt:lpstr>What is Cloud Computing?</vt:lpstr>
      <vt:lpstr>What is Cloud Computing?</vt:lpstr>
      <vt:lpstr>Cloud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Cloud-Sourcing</vt:lpstr>
      <vt:lpstr>Some Commercial Cloud Offerings</vt:lpstr>
      <vt:lpstr>Cloud Taxonomy</vt:lpstr>
      <vt:lpstr>Opportunities and Challenges</vt:lpstr>
      <vt:lpstr>Opportunities and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Future</vt:lpstr>
      <vt:lpstr>Advantages of Cloud Computing</vt:lpstr>
      <vt:lpstr>Advantages of Cloud Computing</vt:lpstr>
      <vt:lpstr>Advantages of Cloud Computing</vt:lpstr>
      <vt:lpstr>Advantages of Cloud Computing</vt:lpstr>
      <vt:lpstr>Advantages of Cloud Computing</vt:lpstr>
      <vt:lpstr>Advantages of Cloud Computing</vt:lpstr>
      <vt:lpstr>Disadvantages of Cloud Computing</vt:lpstr>
      <vt:lpstr>Disadvantages of Cloud Computing</vt:lpstr>
      <vt:lpstr>Disadvantages of Cloud Computing</vt:lpstr>
      <vt:lpstr>Disadvantages of Cloud Computing</vt:lpstr>
      <vt:lpstr>Disadvantages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Analytics, BI, Big Data, Data Mining - What’s the difference?</vt:lpstr>
      <vt:lpstr>PowerPoint Presentation</vt:lpstr>
      <vt:lpstr>PowerPoint Presentation</vt:lpstr>
      <vt:lpstr>PowerPoint Presentation</vt:lpstr>
      <vt:lpstr>Key features of clouds to support the IoT</vt:lpstr>
      <vt:lpstr>Clouds, Big data considering the IoT</vt:lpstr>
      <vt:lpstr>A conceptual diagram for the cloud-based Internet of Things</vt:lpstr>
      <vt:lpstr>Integration of Clouds and the IoT</vt:lpstr>
      <vt:lpstr>The IoT using local distributed clouds </vt:lpstr>
      <vt:lpstr>Exciting new challenges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Shiladitya Bhattacharjee</dc:creator>
  <cp:lastModifiedBy>Shiladitya Bhattacharjee</cp:lastModifiedBy>
  <cp:revision>11</cp:revision>
  <dcterms:created xsi:type="dcterms:W3CDTF">2022-09-15T04:41:51Z</dcterms:created>
  <dcterms:modified xsi:type="dcterms:W3CDTF">2023-02-10T09:31:45Z</dcterms:modified>
</cp:coreProperties>
</file>